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2"/>
  </p:notesMasterIdLst>
  <p:handoutMasterIdLst>
    <p:handoutMasterId r:id="rId33"/>
  </p:handoutMasterIdLst>
  <p:sldIdLst>
    <p:sldId id="370" r:id="rId2"/>
    <p:sldId id="577" r:id="rId3"/>
    <p:sldId id="648" r:id="rId4"/>
    <p:sldId id="666" r:id="rId5"/>
    <p:sldId id="667" r:id="rId6"/>
    <p:sldId id="673" r:id="rId7"/>
    <p:sldId id="674" r:id="rId8"/>
    <p:sldId id="675" r:id="rId9"/>
    <p:sldId id="676" r:id="rId10"/>
    <p:sldId id="677" r:id="rId11"/>
    <p:sldId id="687" r:id="rId12"/>
    <p:sldId id="668" r:id="rId13"/>
    <p:sldId id="669" r:id="rId14"/>
    <p:sldId id="670" r:id="rId15"/>
    <p:sldId id="686" r:id="rId16"/>
    <p:sldId id="679" r:id="rId17"/>
    <p:sldId id="680" r:id="rId18"/>
    <p:sldId id="659" r:id="rId19"/>
    <p:sldId id="682" r:id="rId20"/>
    <p:sldId id="632" r:id="rId21"/>
    <p:sldId id="660" r:id="rId22"/>
    <p:sldId id="685" r:id="rId23"/>
    <p:sldId id="634" r:id="rId24"/>
    <p:sldId id="636" r:id="rId25"/>
    <p:sldId id="593" r:id="rId26"/>
    <p:sldId id="688" r:id="rId27"/>
    <p:sldId id="594" r:id="rId28"/>
    <p:sldId id="643" r:id="rId29"/>
    <p:sldId id="644" r:id="rId30"/>
    <p:sldId id="574" r:id="rId31"/>
  </p:sldIdLst>
  <p:sldSz cx="9144000" cy="6858000" type="screen4x3"/>
  <p:notesSz cx="6858000" cy="9144000"/>
  <p:defaultTextStyle>
    <a:defPPr>
      <a:defRPr lang="it-IT"/>
    </a:defPPr>
    <a:lvl1pPr algn="l" rtl="0" fontAlgn="base">
      <a:spcBef>
        <a:spcPct val="0"/>
      </a:spcBef>
      <a:spcAft>
        <a:spcPct val="0"/>
      </a:spcAft>
      <a:defRPr sz="2400" kern="1200">
        <a:solidFill>
          <a:schemeClr val="tx1"/>
        </a:solidFill>
        <a:latin typeface="Times New Roman" pitchFamily="18" charset="0"/>
        <a:ea typeface="ヒラギノ角ゴ Pro W3" pitchFamily="-1" charset="-128"/>
        <a:cs typeface="+mn-cs"/>
      </a:defRPr>
    </a:lvl1pPr>
    <a:lvl2pPr marL="457200" algn="l" rtl="0" fontAlgn="base">
      <a:spcBef>
        <a:spcPct val="0"/>
      </a:spcBef>
      <a:spcAft>
        <a:spcPct val="0"/>
      </a:spcAft>
      <a:defRPr sz="2400" kern="1200">
        <a:solidFill>
          <a:schemeClr val="tx1"/>
        </a:solidFill>
        <a:latin typeface="Times New Roman" pitchFamily="18" charset="0"/>
        <a:ea typeface="ヒラギノ角ゴ Pro W3" pitchFamily="-1" charset="-128"/>
        <a:cs typeface="+mn-cs"/>
      </a:defRPr>
    </a:lvl2pPr>
    <a:lvl3pPr marL="914400" algn="l" rtl="0" fontAlgn="base">
      <a:spcBef>
        <a:spcPct val="0"/>
      </a:spcBef>
      <a:spcAft>
        <a:spcPct val="0"/>
      </a:spcAft>
      <a:defRPr sz="2400" kern="1200">
        <a:solidFill>
          <a:schemeClr val="tx1"/>
        </a:solidFill>
        <a:latin typeface="Times New Roman" pitchFamily="18" charset="0"/>
        <a:ea typeface="ヒラギノ角ゴ Pro W3" pitchFamily="-1" charset="-128"/>
        <a:cs typeface="+mn-cs"/>
      </a:defRPr>
    </a:lvl3pPr>
    <a:lvl4pPr marL="1371600" algn="l" rtl="0" fontAlgn="base">
      <a:spcBef>
        <a:spcPct val="0"/>
      </a:spcBef>
      <a:spcAft>
        <a:spcPct val="0"/>
      </a:spcAft>
      <a:defRPr sz="2400" kern="1200">
        <a:solidFill>
          <a:schemeClr val="tx1"/>
        </a:solidFill>
        <a:latin typeface="Times New Roman" pitchFamily="18" charset="0"/>
        <a:ea typeface="ヒラギノ角ゴ Pro W3" pitchFamily="-1" charset="-128"/>
        <a:cs typeface="+mn-cs"/>
      </a:defRPr>
    </a:lvl4pPr>
    <a:lvl5pPr marL="1828800" algn="l" rtl="0" fontAlgn="base">
      <a:spcBef>
        <a:spcPct val="0"/>
      </a:spcBef>
      <a:spcAft>
        <a:spcPct val="0"/>
      </a:spcAft>
      <a:defRPr sz="2400" kern="1200">
        <a:solidFill>
          <a:schemeClr val="tx1"/>
        </a:solidFill>
        <a:latin typeface="Times New Roman" pitchFamily="18" charset="0"/>
        <a:ea typeface="ヒラギノ角ゴ Pro W3" pitchFamily="-1" charset="-128"/>
        <a:cs typeface="+mn-cs"/>
      </a:defRPr>
    </a:lvl5pPr>
    <a:lvl6pPr marL="2286000" algn="l" defTabSz="914400" rtl="0" eaLnBrk="1" latinLnBrk="0" hangingPunct="1">
      <a:defRPr sz="2400" kern="1200">
        <a:solidFill>
          <a:schemeClr val="tx1"/>
        </a:solidFill>
        <a:latin typeface="Times New Roman" pitchFamily="18" charset="0"/>
        <a:ea typeface="ヒラギノ角ゴ Pro W3" pitchFamily="-1" charset="-128"/>
        <a:cs typeface="+mn-cs"/>
      </a:defRPr>
    </a:lvl6pPr>
    <a:lvl7pPr marL="2743200" algn="l" defTabSz="914400" rtl="0" eaLnBrk="1" latinLnBrk="0" hangingPunct="1">
      <a:defRPr sz="2400" kern="1200">
        <a:solidFill>
          <a:schemeClr val="tx1"/>
        </a:solidFill>
        <a:latin typeface="Times New Roman" pitchFamily="18" charset="0"/>
        <a:ea typeface="ヒラギノ角ゴ Pro W3" pitchFamily="-1" charset="-128"/>
        <a:cs typeface="+mn-cs"/>
      </a:defRPr>
    </a:lvl7pPr>
    <a:lvl8pPr marL="3200400" algn="l" defTabSz="914400" rtl="0" eaLnBrk="1" latinLnBrk="0" hangingPunct="1">
      <a:defRPr sz="2400" kern="1200">
        <a:solidFill>
          <a:schemeClr val="tx1"/>
        </a:solidFill>
        <a:latin typeface="Times New Roman" pitchFamily="18" charset="0"/>
        <a:ea typeface="ヒラギノ角ゴ Pro W3" pitchFamily="-1" charset="-128"/>
        <a:cs typeface="+mn-cs"/>
      </a:defRPr>
    </a:lvl8pPr>
    <a:lvl9pPr marL="3657600" algn="l" defTabSz="914400" rtl="0" eaLnBrk="1" latinLnBrk="0" hangingPunct="1">
      <a:defRPr sz="2400" kern="1200">
        <a:solidFill>
          <a:schemeClr val="tx1"/>
        </a:solidFill>
        <a:latin typeface="Times New Roman" pitchFamily="18" charset="0"/>
        <a:ea typeface="ヒラギノ角ゴ Pro W3" pitchFamily="-1" charset="-128"/>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tente Windows" initials="UW" lastIdx="1" clrIdx="0">
    <p:extLst>
      <p:ext uri="{19B8F6BF-5375-455C-9EA6-DF929625EA0E}">
        <p15:presenceInfo xmlns:p15="http://schemas.microsoft.com/office/powerpoint/2012/main" userId="Utente Windo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89" autoAdjust="0"/>
    <p:restoredTop sz="95673" autoAdjust="0"/>
  </p:normalViewPr>
  <p:slideViewPr>
    <p:cSldViewPr>
      <p:cViewPr varScale="1">
        <p:scale>
          <a:sx n="106" d="100"/>
          <a:sy n="106" d="100"/>
        </p:scale>
        <p:origin x="1128" y="96"/>
      </p:cViewPr>
      <p:guideLst/>
    </p:cSldViewPr>
  </p:slideViewPr>
  <p:outlineViewPr>
    <p:cViewPr>
      <p:scale>
        <a:sx n="33" d="100"/>
        <a:sy n="33" d="100"/>
      </p:scale>
      <p:origin x="0" y="71490"/>
    </p:cViewPr>
  </p:outlineViewPr>
  <p:notesTextViewPr>
    <p:cViewPr>
      <p:scale>
        <a:sx n="100" d="100"/>
        <a:sy n="100" d="100"/>
      </p:scale>
      <p:origin x="0" y="0"/>
    </p:cViewPr>
  </p:notesTextViewPr>
  <p:sorterViewPr>
    <p:cViewPr>
      <p:scale>
        <a:sx n="66" d="100"/>
        <a:sy n="66" d="100"/>
      </p:scale>
      <p:origin x="0" y="98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pitchFamily="18" charset="0"/>
                <a:ea typeface="+mn-ea"/>
              </a:defRPr>
            </a:lvl1pPr>
          </a:lstStyle>
          <a:p>
            <a:pPr>
              <a:defRPr/>
            </a:pPr>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EC089D03-33A8-4CCC-A1F6-F80305A0BDC7}" type="datetime1">
              <a:rPr lang="it-IT"/>
              <a:pPr>
                <a:defRPr/>
              </a:pPr>
              <a:t>06/01/2022</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Times New Roman" pitchFamily="18" charset="0"/>
                <a:ea typeface="+mn-ea"/>
              </a:defRPr>
            </a:lvl1pPr>
          </a:lstStyle>
          <a:p>
            <a:pPr>
              <a:defRPr/>
            </a:pPr>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C2810F7E-89D2-47E7-A091-87BA9537A28C}" type="slidenum">
              <a:rPr lang="it-IT"/>
              <a:pPr>
                <a:defRPr/>
              </a:pPr>
              <a:t>‹N›</a:t>
            </a:fld>
            <a:endParaRPr lang="it-IT"/>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ea typeface="+mn-ea"/>
              </a:defRPr>
            </a:lvl1pPr>
          </a:lstStyle>
          <a:p>
            <a:pPr>
              <a:defRPr/>
            </a:pPr>
            <a:endParaRPr lang="it-IT"/>
          </a:p>
        </p:txBody>
      </p:sp>
      <p:sp>
        <p:nvSpPr>
          <p:cNvPr id="1843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ea typeface="+mn-ea"/>
              </a:defRPr>
            </a:lvl1pPr>
          </a:lstStyle>
          <a:p>
            <a:pPr>
              <a:defRPr/>
            </a:pPr>
            <a:endParaRPr lang="it-IT"/>
          </a:p>
        </p:txBody>
      </p:sp>
      <p:sp>
        <p:nvSpPr>
          <p:cNvPr id="665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43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843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ea typeface="+mn-ea"/>
              </a:defRPr>
            </a:lvl1pPr>
          </a:lstStyle>
          <a:p>
            <a:pPr>
              <a:defRPr/>
            </a:pPr>
            <a:endParaRPr lang="it-IT"/>
          </a:p>
        </p:txBody>
      </p:sp>
      <p:sp>
        <p:nvSpPr>
          <p:cNvPr id="1843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F96CE84-447F-4B12-A822-267AA59710B0}" type="slidenum">
              <a:rPr lang="it-IT"/>
              <a:pPr>
                <a:defRPr/>
              </a:pPr>
              <a:t>‹N›</a:t>
            </a:fld>
            <a:endParaRPr lang="it-IT"/>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charset="0"/>
        <a:ea typeface="ヒラギノ角ゴ Pro W3" charset="-128"/>
        <a:cs typeface="ヒラギノ角ゴ Pro W3" charset="-128"/>
      </a:defRPr>
    </a:lvl1pPr>
    <a:lvl2pPr marL="457200" algn="l" rtl="0" eaLnBrk="0" fontAlgn="base" hangingPunct="0">
      <a:spcBef>
        <a:spcPct val="30000"/>
      </a:spcBef>
      <a:spcAft>
        <a:spcPct val="0"/>
      </a:spcAft>
      <a:defRPr sz="1200" kern="1200">
        <a:solidFill>
          <a:schemeClr val="tx1"/>
        </a:solidFill>
        <a:latin typeface="Times New Roman" charset="0"/>
        <a:ea typeface="ヒラギノ角ゴ Pro W3"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ヒラギノ角ゴ Pro W3"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ヒラギノ角ゴ Pro W3"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ヒラギノ角ゴ Pro W3"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egnaposto immagine diapositiva 1"/>
          <p:cNvSpPr>
            <a:spLocks noGrp="1" noRot="1" noChangeAspect="1" noTextEdit="1"/>
          </p:cNvSpPr>
          <p:nvPr>
            <p:ph type="sldImg"/>
          </p:nvPr>
        </p:nvSpPr>
        <p:spPr>
          <a:ln/>
        </p:spPr>
      </p:sp>
      <p:sp>
        <p:nvSpPr>
          <p:cNvPr id="67587" name="Segnaposto note 2"/>
          <p:cNvSpPr>
            <a:spLocks noGrp="1"/>
          </p:cNvSpPr>
          <p:nvPr>
            <p:ph type="body" idx="1"/>
          </p:nvPr>
        </p:nvSpPr>
        <p:spPr>
          <a:noFill/>
          <a:ln/>
        </p:spPr>
        <p:txBody>
          <a:bodyPr/>
          <a:lstStyle/>
          <a:p>
            <a:endParaRPr lang="it-IT" dirty="0" smtClean="0">
              <a:latin typeface="Times New Roman" pitchFamily="18" charset="0"/>
              <a:ea typeface="ヒラギノ角ゴ Pro W3" pitchFamily="-1" charset="-128"/>
            </a:endParaRPr>
          </a:p>
        </p:txBody>
      </p:sp>
      <p:sp>
        <p:nvSpPr>
          <p:cNvPr id="67588" name="Segnaposto numero diapositiva 3"/>
          <p:cNvSpPr>
            <a:spLocks noGrp="1"/>
          </p:cNvSpPr>
          <p:nvPr>
            <p:ph type="sldNum" sz="quarter" idx="5"/>
          </p:nvPr>
        </p:nvSpPr>
        <p:spPr>
          <a:noFill/>
        </p:spPr>
        <p:txBody>
          <a:bodyPr/>
          <a:lstStyle/>
          <a:p>
            <a:fld id="{862D10C3-C515-4C4D-96DC-482CD01787C9}" type="slidenum">
              <a:rPr lang="it-IT" smtClean="0"/>
              <a:pPr/>
              <a:t>1</a:t>
            </a:fld>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1F96CE84-447F-4B12-A822-267AA59710B0}" type="slidenum">
              <a:rPr lang="it-IT" smtClean="0"/>
              <a:pPr>
                <a:defRPr/>
              </a:pPr>
              <a:t>2</a:t>
            </a:fld>
            <a:endParaRPr lang="it-IT"/>
          </a:p>
        </p:txBody>
      </p:sp>
    </p:spTree>
    <p:extLst>
      <p:ext uri="{BB962C8B-B14F-4D97-AF65-F5344CB8AC3E}">
        <p14:creationId xmlns:p14="http://schemas.microsoft.com/office/powerpoint/2010/main" val="1996722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9" name="Titolo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17" name="Sottotito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it-IT" smtClean="0"/>
              <a:t>Fare clic per modificare lo stile del sottotitolo dello schema</a:t>
            </a:r>
            <a:endParaRPr lang="en-US"/>
          </a:p>
        </p:txBody>
      </p:sp>
      <p:sp>
        <p:nvSpPr>
          <p:cNvPr id="4" name="Segnaposto data 29"/>
          <p:cNvSpPr>
            <a:spLocks noGrp="1"/>
          </p:cNvSpPr>
          <p:nvPr>
            <p:ph type="dt" sz="half" idx="10"/>
          </p:nvPr>
        </p:nvSpPr>
        <p:spPr/>
        <p:txBody>
          <a:bodyPr/>
          <a:lstStyle>
            <a:lvl1pPr>
              <a:defRPr/>
            </a:lvl1pPr>
          </a:lstStyle>
          <a:p>
            <a:pPr>
              <a:defRPr/>
            </a:pPr>
            <a:endParaRPr lang="it-IT"/>
          </a:p>
        </p:txBody>
      </p:sp>
      <p:sp>
        <p:nvSpPr>
          <p:cNvPr id="5" name="Segnaposto piè di pagina 18"/>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6" name="Segnaposto numero diapositiva 26"/>
          <p:cNvSpPr>
            <a:spLocks noGrp="1"/>
          </p:cNvSpPr>
          <p:nvPr>
            <p:ph type="sldNum" sz="quarter" idx="12"/>
          </p:nvPr>
        </p:nvSpPr>
        <p:spPr/>
        <p:txBody>
          <a:bodyPr/>
          <a:lstStyle>
            <a:lvl1pPr>
              <a:defRPr/>
            </a:lvl1pPr>
          </a:lstStyle>
          <a:p>
            <a:pPr>
              <a:defRPr/>
            </a:pPr>
            <a:fld id="{AE960635-31F5-4879-A127-C04365D17F04}"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endParaRPr lang="it-IT"/>
          </a:p>
        </p:txBody>
      </p:sp>
      <p:sp>
        <p:nvSpPr>
          <p:cNvPr id="5" name="Segnaposto piè di pagina 21"/>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6" name="Segnaposto numero diapositiva 17"/>
          <p:cNvSpPr>
            <a:spLocks noGrp="1"/>
          </p:cNvSpPr>
          <p:nvPr>
            <p:ph type="sldNum" sz="quarter" idx="12"/>
          </p:nvPr>
        </p:nvSpPr>
        <p:spPr/>
        <p:txBody>
          <a:bodyPr/>
          <a:lstStyle>
            <a:lvl1pPr>
              <a:defRPr/>
            </a:lvl1pPr>
          </a:lstStyle>
          <a:p>
            <a:pPr>
              <a:defRPr/>
            </a:pPr>
            <a:fld id="{0D39CCF7-864F-4DAE-B7B1-0DC7D6168D12}"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914401"/>
            <a:ext cx="2057400" cy="5211763"/>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457200" y="914401"/>
            <a:ext cx="6019800" cy="5211763"/>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endParaRPr lang="it-IT"/>
          </a:p>
        </p:txBody>
      </p:sp>
      <p:sp>
        <p:nvSpPr>
          <p:cNvPr id="5" name="Segnaposto piè di pagina 21"/>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6" name="Segnaposto numero diapositiva 17"/>
          <p:cNvSpPr>
            <a:spLocks noGrp="1"/>
          </p:cNvSpPr>
          <p:nvPr>
            <p:ph type="sldNum" sz="quarter" idx="12"/>
          </p:nvPr>
        </p:nvSpPr>
        <p:spPr/>
        <p:txBody>
          <a:bodyPr/>
          <a:lstStyle>
            <a:lvl1pPr>
              <a:defRPr/>
            </a:lvl1pPr>
          </a:lstStyle>
          <a:p>
            <a:pPr>
              <a:defRPr/>
            </a:pPr>
            <a:fld id="{E8284532-3769-4144-B596-F8F3CF462D66}"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endParaRPr lang="it-IT"/>
          </a:p>
        </p:txBody>
      </p:sp>
      <p:sp>
        <p:nvSpPr>
          <p:cNvPr id="5" name="Segnaposto piè di pagina 21"/>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6" name="Segnaposto numero diapositiva 17"/>
          <p:cNvSpPr>
            <a:spLocks noGrp="1"/>
          </p:cNvSpPr>
          <p:nvPr>
            <p:ph type="sldNum" sz="quarter" idx="12"/>
          </p:nvPr>
        </p:nvSpPr>
        <p:spPr/>
        <p:txBody>
          <a:bodyPr/>
          <a:lstStyle>
            <a:lvl1pPr>
              <a:defRPr/>
            </a:lvl1pPr>
          </a:lstStyle>
          <a:p>
            <a:pPr>
              <a:defRPr/>
            </a:pPr>
            <a:fld id="{943CA47D-B2F0-4AFF-AA56-86255AF6076F}"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6" name="Segnaposto numero diapositiva 5"/>
          <p:cNvSpPr>
            <a:spLocks noGrp="1"/>
          </p:cNvSpPr>
          <p:nvPr>
            <p:ph type="sldNum" sz="quarter" idx="12"/>
          </p:nvPr>
        </p:nvSpPr>
        <p:spPr/>
        <p:txBody>
          <a:bodyPr/>
          <a:lstStyle>
            <a:lvl1pPr>
              <a:defRPr/>
            </a:lvl1pPr>
          </a:lstStyle>
          <a:p>
            <a:pPr>
              <a:defRPr/>
            </a:pPr>
            <a:fld id="{EBB2E8CF-0A21-4F6C-B157-3B397CB39AB0}"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p>
            <a:r>
              <a:rPr lang="it-IT" smtClean="0"/>
              <a:t>Fare clic per modificare lo stile del titolo</a:t>
            </a:r>
            <a:endParaRPr lang="en-US"/>
          </a:p>
        </p:txBody>
      </p:sp>
      <p:sp>
        <p:nvSpPr>
          <p:cNvPr id="3" name="Segnaposto contenut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endParaRPr lang="it-IT"/>
          </a:p>
        </p:txBody>
      </p:sp>
      <p:sp>
        <p:nvSpPr>
          <p:cNvPr id="6" name="Segnaposto piè di pagina 21"/>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7" name="Segnaposto numero diapositiva 17"/>
          <p:cNvSpPr>
            <a:spLocks noGrp="1"/>
          </p:cNvSpPr>
          <p:nvPr>
            <p:ph type="sldNum" sz="quarter" idx="12"/>
          </p:nvPr>
        </p:nvSpPr>
        <p:spPr/>
        <p:txBody>
          <a:bodyPr/>
          <a:lstStyle>
            <a:lvl1pPr>
              <a:defRPr/>
            </a:lvl1pPr>
          </a:lstStyle>
          <a:p>
            <a:pPr>
              <a:defRPr/>
            </a:pPr>
            <a:fld id="{399F623C-D4A0-4D6B-982C-EB2EA0CC6C6D}"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lvl1pPr>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4" name="Segnaposto tes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5" name="Segnaposto contenut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6" name="Segnaposto contenut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9"/>
          <p:cNvSpPr>
            <a:spLocks noGrp="1"/>
          </p:cNvSpPr>
          <p:nvPr>
            <p:ph type="dt" sz="half" idx="10"/>
          </p:nvPr>
        </p:nvSpPr>
        <p:spPr/>
        <p:txBody>
          <a:bodyPr/>
          <a:lstStyle>
            <a:lvl1pPr>
              <a:defRPr/>
            </a:lvl1pPr>
          </a:lstStyle>
          <a:p>
            <a:pPr>
              <a:defRPr/>
            </a:pPr>
            <a:endParaRPr lang="it-IT"/>
          </a:p>
        </p:txBody>
      </p:sp>
      <p:sp>
        <p:nvSpPr>
          <p:cNvPr id="8" name="Segnaposto piè di pagina 21"/>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9" name="Segnaposto numero diapositiva 17"/>
          <p:cNvSpPr>
            <a:spLocks noGrp="1"/>
          </p:cNvSpPr>
          <p:nvPr>
            <p:ph type="sldNum" sz="quarter" idx="12"/>
          </p:nvPr>
        </p:nvSpPr>
        <p:spPr/>
        <p:txBody>
          <a:bodyPr/>
          <a:lstStyle>
            <a:lvl1pPr>
              <a:defRPr/>
            </a:lvl1pPr>
          </a:lstStyle>
          <a:p>
            <a:pPr>
              <a:defRPr/>
            </a:pPr>
            <a:fld id="{BB8B0F0D-E3F5-44D9-ABAD-50B2E0A56EF7}"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data 9"/>
          <p:cNvSpPr>
            <a:spLocks noGrp="1"/>
          </p:cNvSpPr>
          <p:nvPr>
            <p:ph type="dt" sz="half" idx="10"/>
          </p:nvPr>
        </p:nvSpPr>
        <p:spPr/>
        <p:txBody>
          <a:bodyPr/>
          <a:lstStyle>
            <a:lvl1pPr>
              <a:defRPr/>
            </a:lvl1pPr>
          </a:lstStyle>
          <a:p>
            <a:pPr>
              <a:defRPr/>
            </a:pPr>
            <a:endParaRPr lang="it-IT"/>
          </a:p>
        </p:txBody>
      </p:sp>
      <p:sp>
        <p:nvSpPr>
          <p:cNvPr id="4" name="Segnaposto piè di pagina 21"/>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5" name="Segnaposto numero diapositiva 17"/>
          <p:cNvSpPr>
            <a:spLocks noGrp="1"/>
          </p:cNvSpPr>
          <p:nvPr>
            <p:ph type="sldNum" sz="quarter" idx="12"/>
          </p:nvPr>
        </p:nvSpPr>
        <p:spPr/>
        <p:txBody>
          <a:bodyPr/>
          <a:lstStyle>
            <a:lvl1pPr>
              <a:defRPr/>
            </a:lvl1pPr>
          </a:lstStyle>
          <a:p>
            <a:pPr>
              <a:defRPr/>
            </a:pPr>
            <a:fld id="{FB81D97F-DEAE-4B56-BF76-1FD37A569FB2}"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9"/>
          <p:cNvSpPr>
            <a:spLocks noGrp="1"/>
          </p:cNvSpPr>
          <p:nvPr>
            <p:ph type="dt" sz="half" idx="10"/>
          </p:nvPr>
        </p:nvSpPr>
        <p:spPr/>
        <p:txBody>
          <a:bodyPr/>
          <a:lstStyle>
            <a:lvl1pPr>
              <a:defRPr/>
            </a:lvl1pPr>
          </a:lstStyle>
          <a:p>
            <a:pPr>
              <a:defRPr/>
            </a:pPr>
            <a:endParaRPr lang="it-IT"/>
          </a:p>
        </p:txBody>
      </p:sp>
      <p:sp>
        <p:nvSpPr>
          <p:cNvPr id="3" name="Segnaposto piè di pagina 21"/>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4" name="Segnaposto numero diapositiva 17"/>
          <p:cNvSpPr>
            <a:spLocks noGrp="1"/>
          </p:cNvSpPr>
          <p:nvPr>
            <p:ph type="sldNum" sz="quarter" idx="12"/>
          </p:nvPr>
        </p:nvSpPr>
        <p:spPr/>
        <p:txBody>
          <a:bodyPr/>
          <a:lstStyle>
            <a:lvl1pPr>
              <a:defRPr/>
            </a:lvl1pPr>
          </a:lstStyle>
          <a:p>
            <a:pPr>
              <a:defRPr/>
            </a:pPr>
            <a:fld id="{9FC68008-3DC7-441C-AD91-3FA4FC49AB5F}"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it-IT" smtClean="0"/>
              <a:t>Fare clic per modificare stili del testo dello schema</a:t>
            </a:r>
          </a:p>
        </p:txBody>
      </p:sp>
      <p:sp>
        <p:nvSpPr>
          <p:cNvPr id="4" name="Segnaposto contenut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endParaRPr lang="it-IT"/>
          </a:p>
        </p:txBody>
      </p:sp>
      <p:sp>
        <p:nvSpPr>
          <p:cNvPr id="6" name="Segnaposto piè di pagina 21"/>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7" name="Segnaposto numero diapositiva 17"/>
          <p:cNvSpPr>
            <a:spLocks noGrp="1"/>
          </p:cNvSpPr>
          <p:nvPr>
            <p:ph type="sldNum" sz="quarter" idx="12"/>
          </p:nvPr>
        </p:nvSpPr>
        <p:spPr/>
        <p:txBody>
          <a:bodyPr/>
          <a:lstStyle>
            <a:lvl1pPr>
              <a:defRPr/>
            </a:lvl1pPr>
          </a:lstStyle>
          <a:p>
            <a:pPr>
              <a:defRPr/>
            </a:pPr>
            <a:fld id="{5E8892E6-91C9-4539-8405-91C61188C47A}"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5" name="Ritaglia e arrotonda singolo angolo rettangolo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riangolo rettangolo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igura a mano libera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a typeface="+mn-ea"/>
            </a:endParaRPr>
          </a:p>
        </p:txBody>
      </p:sp>
      <p:sp>
        <p:nvSpPr>
          <p:cNvPr id="8" name="Figura a mano libera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a typeface="+mn-ea"/>
            </a:endParaRPr>
          </a:p>
        </p:txBody>
      </p:sp>
      <p:sp>
        <p:nvSpPr>
          <p:cNvPr id="2" name="Titolo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it-IT" smtClean="0"/>
              <a:t>Fare clic per modificare lo stile del titolo</a:t>
            </a:r>
            <a:endParaRPr lang="en-US"/>
          </a:p>
        </p:txBody>
      </p:sp>
      <p:sp>
        <p:nvSpPr>
          <p:cNvPr id="4" name="Segnaposto testo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it-IT" smtClean="0"/>
              <a:t>Fare clic per modificare stili del testo dello schema</a:t>
            </a:r>
          </a:p>
        </p:txBody>
      </p:sp>
      <p:sp>
        <p:nvSpPr>
          <p:cNvPr id="3" name="Segnaposto immagin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it-IT" noProof="0" smtClean="0"/>
              <a:t>Fare clic sull'icona per inserire un'immagine</a:t>
            </a:r>
            <a:endParaRPr lang="en-US" noProof="0" dirty="0"/>
          </a:p>
        </p:txBody>
      </p:sp>
      <p:sp>
        <p:nvSpPr>
          <p:cNvPr id="9" name="Segnaposto data 4"/>
          <p:cNvSpPr>
            <a:spLocks noGrp="1"/>
          </p:cNvSpPr>
          <p:nvPr>
            <p:ph type="dt" sz="half" idx="10"/>
          </p:nvPr>
        </p:nvSpPr>
        <p:spPr/>
        <p:txBody>
          <a:bodyPr/>
          <a:lstStyle>
            <a:lvl1pPr>
              <a:defRPr/>
            </a:lvl1pPr>
          </a:lstStyle>
          <a:p>
            <a:pPr>
              <a:defRPr/>
            </a:pPr>
            <a:endParaRPr lang="it-IT"/>
          </a:p>
        </p:txBody>
      </p:sp>
      <p:sp>
        <p:nvSpPr>
          <p:cNvPr id="10" name="Segnaposto piè di pagina 5"/>
          <p:cNvSpPr>
            <a:spLocks noGrp="1"/>
          </p:cNvSpPr>
          <p:nvPr>
            <p:ph type="ftr" sz="quarter" idx="11"/>
          </p:nvPr>
        </p:nvSpPr>
        <p:spPr/>
        <p:txBody>
          <a:bodyPr/>
          <a:lstStyle>
            <a:lvl1pPr>
              <a:defRPr/>
            </a:lvl1pPr>
          </a:lstStyle>
          <a:p>
            <a:pPr>
              <a:defRPr/>
            </a:pPr>
            <a:r>
              <a:rPr lang="it-IT" smtClean="0"/>
              <a:t>Calzolaio Master CIRPS (10.2012)</a:t>
            </a:r>
            <a:endParaRPr lang="it-IT"/>
          </a:p>
        </p:txBody>
      </p:sp>
      <p:sp>
        <p:nvSpPr>
          <p:cNvPr id="11" name="Segnaposto numero diapositiva 6"/>
          <p:cNvSpPr>
            <a:spLocks noGrp="1"/>
          </p:cNvSpPr>
          <p:nvPr>
            <p:ph type="sldNum" sz="quarter" idx="12"/>
          </p:nvPr>
        </p:nvSpPr>
        <p:spPr>
          <a:xfrm>
            <a:off x="8077200" y="6356350"/>
            <a:ext cx="609600" cy="365125"/>
          </a:xfrm>
        </p:spPr>
        <p:txBody>
          <a:bodyPr/>
          <a:lstStyle>
            <a:lvl1pPr>
              <a:defRPr/>
            </a:lvl1pPr>
          </a:lstStyle>
          <a:p>
            <a:pPr>
              <a:defRPr/>
            </a:pPr>
            <a:fld id="{CC78CA91-2128-404F-BCCE-76803B0EDFBF}"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Figura a mano libera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a typeface="+mn-ea"/>
            </a:endParaRPr>
          </a:p>
        </p:txBody>
      </p:sp>
      <p:sp>
        <p:nvSpPr>
          <p:cNvPr id="8" name="Figura a mano libera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a typeface="+mn-ea"/>
            </a:endParaRPr>
          </a:p>
        </p:txBody>
      </p:sp>
      <p:sp>
        <p:nvSpPr>
          <p:cNvPr id="1028" name="Segnaposto titolo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it-IT" smtClean="0"/>
              <a:t>Fare clic per modificare lo stile del titolo</a:t>
            </a:r>
            <a:endParaRPr lang="en-US" smtClean="0"/>
          </a:p>
        </p:txBody>
      </p:sp>
      <p:sp>
        <p:nvSpPr>
          <p:cNvPr id="1029" name="Segnaposto testo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10" name="Segnaposto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it-IT"/>
          </a:p>
        </p:txBody>
      </p:sp>
      <p:sp>
        <p:nvSpPr>
          <p:cNvPr id="22" name="Segnaposto piè di pagina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r>
              <a:rPr lang="it-IT" smtClean="0"/>
              <a:t>Calzolaio Master CIRPS (10.2012)</a:t>
            </a:r>
            <a:endParaRPr lang="it-IT"/>
          </a:p>
        </p:txBody>
      </p:sp>
      <p:sp>
        <p:nvSpPr>
          <p:cNvPr id="18" name="Segnaposto numero diapositiva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C0E84B01-23FF-4241-A18C-EF93000E5DE6}" type="slidenum">
              <a:rPr lang="it-IT"/>
              <a:pPr>
                <a:defRPr/>
              </a:pPr>
              <a:t>‹N›</a:t>
            </a:fld>
            <a:endParaRPr lang="it-IT"/>
          </a:p>
        </p:txBody>
      </p:sp>
      <p:grpSp>
        <p:nvGrpSpPr>
          <p:cNvPr id="1033" name="Gruppo 1"/>
          <p:cNvGrpSpPr>
            <a:grpSpLocks/>
          </p:cNvGrpSpPr>
          <p:nvPr/>
        </p:nvGrpSpPr>
        <p:grpSpPr bwMode="auto">
          <a:xfrm>
            <a:off x="-19050" y="203200"/>
            <a:ext cx="9180513" cy="647700"/>
            <a:chOff x="-19045" y="216550"/>
            <a:chExt cx="9180548" cy="649224"/>
          </a:xfrm>
        </p:grpSpPr>
        <p:sp>
          <p:nvSpPr>
            <p:cNvPr id="12" name="Figura a mano libera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igura a mano libera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775" r:id="rId1"/>
    <p:sldLayoutId id="2147483767" r:id="rId2"/>
    <p:sldLayoutId id="2147483776" r:id="rId3"/>
    <p:sldLayoutId id="2147483768" r:id="rId4"/>
    <p:sldLayoutId id="2147483769" r:id="rId5"/>
    <p:sldLayoutId id="2147483770" r:id="rId6"/>
    <p:sldLayoutId id="2147483771" r:id="rId7"/>
    <p:sldLayoutId id="2147483772" r:id="rId8"/>
    <p:sldLayoutId id="2147483777" r:id="rId9"/>
    <p:sldLayoutId id="2147483773" r:id="rId10"/>
    <p:sldLayoutId id="2147483774" r:id="rId11"/>
  </p:sldLayoutIdLst>
  <p:hf hd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iom.int/" TargetMode="External"/><Relationship Id="rId2" Type="http://schemas.openxmlformats.org/officeDocument/2006/relationships/hyperlink" Target="https://refugeesmigrants.un.org/migration-compact" TargetMode="External"/><Relationship Id="rId1" Type="http://schemas.openxmlformats.org/officeDocument/2006/relationships/slideLayout" Target="../slideLayouts/slideLayout2.xml"/><Relationship Id="rId5" Type="http://schemas.openxmlformats.org/officeDocument/2006/relationships/hyperlink" Target="http://www.internal-displacement.org/" TargetMode="External"/><Relationship Id="rId4" Type="http://schemas.openxmlformats.org/officeDocument/2006/relationships/hyperlink" Target="http://www.unhcr.or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https://ilbolive.unipd.it/it/news/intanto-lampedusa"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metrocosm.com/global-immigration-map/" TargetMode="External"/><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mailto:calzolaiov@gmail.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ttangolo 4"/>
          <p:cNvSpPr>
            <a:spLocks noChangeArrowheads="1"/>
          </p:cNvSpPr>
          <p:nvPr/>
        </p:nvSpPr>
        <p:spPr bwMode="auto">
          <a:xfrm>
            <a:off x="304800" y="357188"/>
            <a:ext cx="8458200" cy="246221"/>
          </a:xfrm>
          <a:prstGeom prst="rect">
            <a:avLst/>
          </a:prstGeom>
          <a:noFill/>
          <a:ln w="9525">
            <a:noFill/>
            <a:miter lim="800000"/>
            <a:headEnd/>
            <a:tailEnd/>
          </a:ln>
        </p:spPr>
        <p:txBody>
          <a:bodyPr>
            <a:spAutoFit/>
          </a:bodyPr>
          <a:lstStyle/>
          <a:p>
            <a:pPr algn="ctr"/>
            <a:r>
              <a:rPr lang="it-IT" sz="1000" dirty="0" smtClean="0"/>
              <a:t>2021</a:t>
            </a:r>
            <a:endParaRPr lang="it-IT" sz="1000" dirty="0"/>
          </a:p>
        </p:txBody>
      </p:sp>
      <p:sp>
        <p:nvSpPr>
          <p:cNvPr id="5123" name="CasellaDiTesto 6"/>
          <p:cNvSpPr txBox="1">
            <a:spLocks noChangeArrowheads="1"/>
          </p:cNvSpPr>
          <p:nvPr/>
        </p:nvSpPr>
        <p:spPr bwMode="auto">
          <a:xfrm>
            <a:off x="0" y="1179522"/>
            <a:ext cx="9144000" cy="6232475"/>
          </a:xfrm>
          <a:prstGeom prst="rect">
            <a:avLst/>
          </a:prstGeom>
          <a:noFill/>
          <a:ln w="9525">
            <a:noFill/>
            <a:miter lim="800000"/>
            <a:headEnd/>
            <a:tailEnd/>
          </a:ln>
        </p:spPr>
        <p:txBody>
          <a:bodyPr wrap="square">
            <a:spAutoFit/>
          </a:bodyPr>
          <a:lstStyle/>
          <a:p>
            <a:pPr algn="ctr"/>
            <a:r>
              <a:rPr lang="it-IT" sz="3600" b="1" dirty="0" smtClean="0"/>
              <a:t> </a:t>
            </a:r>
            <a:r>
              <a:rPr lang="it-IT" sz="3600" b="1" dirty="0" smtClean="0">
                <a:solidFill>
                  <a:srgbClr val="FF0000"/>
                </a:solidFill>
              </a:rPr>
              <a:t>Migrazioni, migranti.</a:t>
            </a:r>
          </a:p>
          <a:p>
            <a:pPr algn="ctr"/>
            <a:r>
              <a:rPr lang="it-IT" sz="3600" b="1" dirty="0" smtClean="0">
                <a:solidFill>
                  <a:srgbClr val="FF0000"/>
                </a:solidFill>
                <a:cs typeface="Times New Roman" pitchFamily="18" charset="0"/>
              </a:rPr>
              <a:t>Il migrare della </a:t>
            </a:r>
            <a:r>
              <a:rPr lang="it-IT" sz="3600" b="1" dirty="0" smtClean="0">
                <a:solidFill>
                  <a:srgbClr val="FF0000"/>
                </a:solidFill>
                <a:cs typeface="Times New Roman" pitchFamily="18" charset="0"/>
              </a:rPr>
              <a:t>specie </a:t>
            </a:r>
            <a:r>
              <a:rPr lang="it-IT" sz="3600" b="1" dirty="0" smtClean="0">
                <a:solidFill>
                  <a:srgbClr val="FF0000"/>
                </a:solidFill>
                <a:cs typeface="Times New Roman" pitchFamily="18" charset="0"/>
              </a:rPr>
              <a:t>meticcia</a:t>
            </a:r>
            <a:endParaRPr lang="it-IT" sz="3600" dirty="0">
              <a:cs typeface="Times New Roman" pitchFamily="18" charset="0"/>
            </a:endParaRPr>
          </a:p>
          <a:p>
            <a:pPr algn="ctr"/>
            <a:endParaRPr lang="it-IT" sz="1400" dirty="0">
              <a:cs typeface="Times New Roman" pitchFamily="18" charset="0"/>
            </a:endParaRPr>
          </a:p>
          <a:p>
            <a:pPr algn="ctr"/>
            <a:r>
              <a:rPr lang="it-IT" dirty="0">
                <a:solidFill>
                  <a:schemeClr val="tx2"/>
                </a:solidFill>
                <a:cs typeface="Times New Roman" pitchFamily="18" charset="0"/>
              </a:rPr>
              <a:t>Valerio </a:t>
            </a:r>
            <a:r>
              <a:rPr lang="it-IT" dirty="0" smtClean="0">
                <a:solidFill>
                  <a:schemeClr val="tx2"/>
                </a:solidFill>
                <a:cs typeface="Times New Roman" pitchFamily="18" charset="0"/>
              </a:rPr>
              <a:t>Calzolaio</a:t>
            </a:r>
          </a:p>
          <a:p>
            <a:pPr algn="ctr"/>
            <a:endParaRPr lang="it-IT" dirty="0" smtClean="0">
              <a:solidFill>
                <a:schemeClr val="tx2"/>
              </a:solidFill>
              <a:cs typeface="Times New Roman" pitchFamily="18" charset="0"/>
            </a:endParaRPr>
          </a:p>
          <a:p>
            <a:pPr algn="ctr"/>
            <a:r>
              <a:rPr lang="it-IT" sz="1800" b="1" dirty="0"/>
              <a:t>PESARO</a:t>
            </a:r>
          </a:p>
          <a:p>
            <a:pPr algn="ctr"/>
            <a:r>
              <a:rPr lang="it-IT" sz="1800" b="1" dirty="0"/>
              <a:t>Lunedì 10 GENNAIO </a:t>
            </a:r>
            <a:r>
              <a:rPr lang="it-IT" sz="1800" b="1" dirty="0" smtClean="0"/>
              <a:t>2022, </a:t>
            </a:r>
            <a:r>
              <a:rPr lang="it-IT" sz="1800" b="1" dirty="0"/>
              <a:t>ore </a:t>
            </a:r>
            <a:r>
              <a:rPr lang="it-IT" sz="1800" b="1" dirty="0" smtClean="0"/>
              <a:t>10</a:t>
            </a:r>
            <a:endParaRPr lang="it-IT" dirty="0">
              <a:solidFill>
                <a:schemeClr val="tx2"/>
              </a:solidFill>
              <a:cs typeface="Times New Roman" pitchFamily="18" charset="0"/>
            </a:endParaRPr>
          </a:p>
          <a:p>
            <a:pPr algn="ctr"/>
            <a:endParaRPr lang="it-IT" sz="1000" b="1" dirty="0" smtClean="0"/>
          </a:p>
          <a:p>
            <a:pPr algn="ctr"/>
            <a:r>
              <a:rPr lang="it-IT" sz="1100" b="1" dirty="0"/>
              <a:t>LICEO SCIENTIFICO - MUSICALE – COREUTICO</a:t>
            </a:r>
          </a:p>
          <a:p>
            <a:pPr algn="ctr"/>
            <a:r>
              <a:rPr lang="it-IT" sz="1100" b="1" dirty="0"/>
              <a:t>“G. MARCONI” PESARO</a:t>
            </a:r>
          </a:p>
          <a:p>
            <a:pPr algn="ctr"/>
            <a:r>
              <a:rPr lang="it-IT" sz="1100" b="1" dirty="0"/>
              <a:t>e</a:t>
            </a:r>
          </a:p>
          <a:p>
            <a:pPr algn="ctr"/>
            <a:r>
              <a:rPr lang="it-IT" sz="1100" b="1" dirty="0"/>
              <a:t>COMITATO 3 </a:t>
            </a:r>
            <a:r>
              <a:rPr lang="it-IT" sz="1100" b="1" dirty="0" smtClean="0"/>
              <a:t>OTTORE</a:t>
            </a:r>
          </a:p>
          <a:p>
            <a:pPr algn="ctr"/>
            <a:endParaRPr lang="it-IT" sz="1100" b="1" dirty="0"/>
          </a:p>
          <a:p>
            <a:pPr algn="ctr"/>
            <a:r>
              <a:rPr lang="it-IT" sz="1100" b="1" dirty="0"/>
              <a:t>GIORNATE STUDIO NAZIONALI - EUROPEE SULLE MIGRAZIONI</a:t>
            </a:r>
          </a:p>
          <a:p>
            <a:pPr algn="ctr"/>
            <a:r>
              <a:rPr lang="it-IT" sz="1100" b="1" dirty="0"/>
              <a:t>L’ARTE DELL’ACCOGLIENZA: identità e </a:t>
            </a:r>
            <a:r>
              <a:rPr lang="it-IT" sz="1100" b="1" dirty="0" smtClean="0"/>
              <a:t>relazione</a:t>
            </a:r>
          </a:p>
          <a:p>
            <a:pPr algn="ctr"/>
            <a:endParaRPr lang="it-IT" sz="1100" b="1" dirty="0" smtClean="0"/>
          </a:p>
          <a:p>
            <a:pPr algn="ctr"/>
            <a:r>
              <a:rPr lang="it-IT" sz="1000" i="1" dirty="0" smtClean="0"/>
              <a:t>(aperto </a:t>
            </a:r>
            <a:r>
              <a:rPr lang="it-IT" sz="1000" i="1" dirty="0" smtClean="0"/>
              <a:t>al </a:t>
            </a:r>
            <a:r>
              <a:rPr lang="it-IT" sz="1000" i="1" dirty="0" smtClean="0"/>
              <a:t>pubblico e in diretta streaming</a:t>
            </a:r>
            <a:r>
              <a:rPr lang="it-IT" sz="1000" i="1" dirty="0" smtClean="0"/>
              <a:t>)</a:t>
            </a:r>
            <a:endParaRPr lang="it-IT" sz="1000" i="1" dirty="0"/>
          </a:p>
          <a:p>
            <a:pPr algn="ctr"/>
            <a:endParaRPr lang="it-IT" sz="1400" dirty="0" smtClean="0"/>
          </a:p>
          <a:p>
            <a:pPr algn="ctr"/>
            <a:endParaRPr lang="it-IT" sz="1400" dirty="0" smtClean="0"/>
          </a:p>
          <a:p>
            <a:pPr algn="ctr"/>
            <a:endParaRPr lang="it-IT" sz="1400" dirty="0"/>
          </a:p>
          <a:p>
            <a:pPr algn="ctr"/>
            <a:r>
              <a:rPr lang="it-IT" sz="1400" dirty="0" smtClean="0"/>
              <a:t> </a:t>
            </a:r>
            <a:endParaRPr lang="it-IT" sz="1400" i="1" dirty="0" smtClean="0"/>
          </a:p>
          <a:p>
            <a:pPr algn="ctr"/>
            <a:endParaRPr lang="it-IT" sz="1700" b="1" dirty="0"/>
          </a:p>
          <a:p>
            <a:pPr algn="ctr"/>
            <a:endParaRPr lang="it-IT" dirty="0">
              <a:cs typeface="Times New Roman" pitchFamily="18" charset="0"/>
            </a:endParaRPr>
          </a:p>
          <a:p>
            <a:pPr algn="ctr"/>
            <a:endParaRPr lang="it-IT" dirty="0">
              <a:latin typeface="Verdana" pitchFamily="34" charset="0"/>
            </a:endParaRPr>
          </a:p>
        </p:txBody>
      </p:sp>
      <p:sp>
        <p:nvSpPr>
          <p:cNvPr id="5124" name="CasellaDiTesto 4"/>
          <p:cNvSpPr txBox="1">
            <a:spLocks noChangeArrowheads="1"/>
          </p:cNvSpPr>
          <p:nvPr/>
        </p:nvSpPr>
        <p:spPr bwMode="auto">
          <a:xfrm rot="10800000" flipV="1">
            <a:off x="1" y="6261913"/>
            <a:ext cx="9144000" cy="553998"/>
          </a:xfrm>
          <a:prstGeom prst="rect">
            <a:avLst/>
          </a:prstGeom>
          <a:noFill/>
          <a:ln w="9525">
            <a:noFill/>
            <a:miter lim="800000"/>
            <a:headEnd/>
            <a:tailEnd/>
          </a:ln>
        </p:spPr>
        <p:txBody>
          <a:bodyPr wrap="square">
            <a:spAutoFit/>
          </a:bodyPr>
          <a:lstStyle/>
          <a:p>
            <a:r>
              <a:rPr lang="it-IT" sz="1000" b="1" dirty="0">
                <a:solidFill>
                  <a:srgbClr val="FF0000"/>
                </a:solidFill>
              </a:rPr>
              <a:t>Conferenze </a:t>
            </a:r>
            <a:r>
              <a:rPr lang="it-IT" sz="1000" b="1" dirty="0" smtClean="0">
                <a:solidFill>
                  <a:srgbClr val="FF0000"/>
                </a:solidFill>
              </a:rPr>
              <a:t>2019-2020 su questi temi: </a:t>
            </a:r>
            <a:r>
              <a:rPr lang="it-IT" sz="1000" dirty="0"/>
              <a:t>Roma </a:t>
            </a:r>
            <a:r>
              <a:rPr lang="it-IT" sz="1000" dirty="0" smtClean="0"/>
              <a:t>12.1.2019, </a:t>
            </a:r>
            <a:r>
              <a:rPr lang="it-IT" sz="1000" dirty="0"/>
              <a:t>Civitanova 17.1, Cesena </a:t>
            </a:r>
            <a:r>
              <a:rPr lang="it-IT" sz="1000" dirty="0" smtClean="0"/>
              <a:t>20.2</a:t>
            </a:r>
            <a:r>
              <a:rPr lang="it-IT" sz="1000" i="1" dirty="0" smtClean="0"/>
              <a:t>, </a:t>
            </a:r>
            <a:r>
              <a:rPr lang="it-IT" sz="1000" dirty="0" smtClean="0"/>
              <a:t>Forlì 20.2, Roma 27.2, Ischia 8.3, Rimini 21.3, Modena 30.3, … …, </a:t>
            </a:r>
            <a:r>
              <a:rPr lang="it-IT" sz="1000" dirty="0"/>
              <a:t>Cecina 7.9, Montebelluna 9.9, Trento 3.10, Cagliari 26.10, Pescara 29.10</a:t>
            </a:r>
            <a:r>
              <a:rPr lang="it-IT" sz="1000" dirty="0" smtClean="0"/>
              <a:t>, Civitanova Marche 14.11, Bologna 18.11, …., Brescia 12.5.2020, Vicenza </a:t>
            </a:r>
            <a:r>
              <a:rPr lang="it-IT" sz="1000" dirty="0" smtClean="0"/>
              <a:t>28.9</a:t>
            </a:r>
            <a:r>
              <a:rPr lang="it-IT" sz="1000" dirty="0" smtClean="0"/>
              <a:t>…ecc. ecc.</a:t>
            </a:r>
            <a:endParaRPr lang="it-IT" sz="1000" dirty="0"/>
          </a:p>
          <a:p>
            <a:r>
              <a:rPr lang="it-IT" sz="1000" dirty="0" smtClean="0"/>
              <a:t>  </a:t>
            </a:r>
            <a:endParaRPr lang="it-IT" sz="1000" dirty="0"/>
          </a:p>
        </p:txBody>
      </p:sp>
      <p:sp>
        <p:nvSpPr>
          <p:cNvPr id="8" name="Segnaposto numero diapositiva 7"/>
          <p:cNvSpPr>
            <a:spLocks noGrp="1"/>
          </p:cNvSpPr>
          <p:nvPr>
            <p:ph type="sldNum" sz="quarter" idx="12"/>
          </p:nvPr>
        </p:nvSpPr>
        <p:spPr>
          <a:xfrm>
            <a:off x="8028384" y="6415800"/>
            <a:ext cx="734616" cy="397575"/>
          </a:xfrm>
        </p:spPr>
        <p:txBody>
          <a:bodyPr/>
          <a:lstStyle/>
          <a:p>
            <a:pPr>
              <a:defRPr/>
            </a:pPr>
            <a:fld id="{9FC68008-3DC7-441C-AD91-3FA4FC49AB5F}" type="slidenum">
              <a:rPr lang="it-IT" smtClean="0"/>
              <a:pPr>
                <a:defRPr/>
              </a:pPr>
              <a:t>1</a:t>
            </a:fld>
            <a:endParaRPr lang="it-I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9144000" cy="496565"/>
          </a:xfrm>
        </p:spPr>
        <p:txBody>
          <a:bodyPr/>
          <a:lstStyle/>
          <a:p>
            <a:r>
              <a:rPr lang="it-IT" sz="2800" b="1" dirty="0" smtClean="0">
                <a:latin typeface="Times New Roman" panose="02020603050405020304" pitchFamily="18" charset="0"/>
                <a:cs typeface="Times New Roman" panose="02020603050405020304" pitchFamily="18" charset="0"/>
              </a:rPr>
              <a:t>In una prospettiva evoluzionistica</a:t>
            </a:r>
            <a:r>
              <a:rPr lang="it-IT" sz="1600" b="1" dirty="0" smtClean="0">
                <a:latin typeface="Times New Roman" panose="02020603050405020304" pitchFamily="18" charset="0"/>
                <a:cs typeface="Times New Roman" panose="02020603050405020304" pitchFamily="18" charset="0"/>
              </a:rPr>
              <a:t>,</a:t>
            </a:r>
            <a:r>
              <a:rPr lang="it-IT" sz="2800" b="1" dirty="0" smtClean="0">
                <a:latin typeface="Times New Roman" panose="02020603050405020304" pitchFamily="18" charset="0"/>
                <a:cs typeface="Times New Roman" panose="02020603050405020304" pitchFamily="18" charset="0"/>
              </a:rPr>
              <a:t> </a:t>
            </a:r>
            <a:r>
              <a:rPr lang="it-IT" sz="1600" b="1" dirty="0" smtClean="0">
                <a:latin typeface="Times New Roman" panose="02020603050405020304" pitchFamily="18" charset="0"/>
                <a:cs typeface="Times New Roman" panose="02020603050405020304" pitchFamily="18" charset="0"/>
              </a:rPr>
              <a:t>visto che siamo esseri umani sapienti sociali:</a:t>
            </a:r>
            <a:endParaRPr lang="it-IT" sz="2800" b="1" dirty="0">
              <a:latin typeface="Times New Roman" panose="02020603050405020304" pitchFamily="18" charset="0"/>
              <a:cs typeface="Times New Roman" panose="02020603050405020304" pitchFamily="18" charset="0"/>
            </a:endParaRPr>
          </a:p>
        </p:txBody>
      </p:sp>
      <p:sp>
        <p:nvSpPr>
          <p:cNvPr id="3" name="Segnaposto contenuto 2"/>
          <p:cNvSpPr>
            <a:spLocks noGrp="1"/>
          </p:cNvSpPr>
          <p:nvPr>
            <p:ph sz="half" idx="1"/>
          </p:nvPr>
        </p:nvSpPr>
        <p:spPr>
          <a:xfrm>
            <a:off x="179512" y="548680"/>
            <a:ext cx="8784976" cy="6120680"/>
          </a:xfrm>
        </p:spPr>
        <p:txBody>
          <a:bodyPr/>
          <a:lstStyle/>
          <a:p>
            <a:pPr algn="just"/>
            <a:r>
              <a:rPr lang="it-IT" sz="1800" dirty="0" smtClean="0">
                <a:latin typeface="Times New Roman" panose="02020603050405020304" pitchFamily="18" charset="0"/>
                <a:cs typeface="Times New Roman" panose="02020603050405020304" pitchFamily="18" charset="0"/>
              </a:rPr>
              <a:t>Il </a:t>
            </a:r>
            <a:r>
              <a:rPr lang="it-IT" sz="1800" b="1" dirty="0" smtClean="0">
                <a:latin typeface="Times New Roman" panose="02020603050405020304" pitchFamily="18" charset="0"/>
                <a:cs typeface="Times New Roman" panose="02020603050405020304" pitchFamily="18" charset="0"/>
              </a:rPr>
              <a:t>diritto di restare </a:t>
            </a:r>
            <a:r>
              <a:rPr lang="it-IT" sz="1800" dirty="0" smtClean="0">
                <a:latin typeface="Times New Roman" panose="02020603050405020304" pitchFamily="18" charset="0"/>
                <a:cs typeface="Times New Roman" panose="02020603050405020304" pitchFamily="18" charset="0"/>
              </a:rPr>
              <a:t>(entro i propri CONFINI) è un diritto universale garantito a ogni essere umano, sempre e </a:t>
            </a:r>
            <a:r>
              <a:rPr lang="it-IT" sz="1800" dirty="0" smtClean="0">
                <a:latin typeface="Times New Roman" panose="02020603050405020304" pitchFamily="18" charset="0"/>
                <a:cs typeface="Times New Roman" panose="02020603050405020304" pitchFamily="18" charset="0"/>
              </a:rPr>
              <a:t>ovunque. Conseguentemente </a:t>
            </a:r>
            <a:r>
              <a:rPr lang="it-IT" sz="1800" dirty="0" smtClean="0">
                <a:latin typeface="Times New Roman" panose="02020603050405020304" pitchFamily="18" charset="0"/>
                <a:cs typeface="Times New Roman" panose="02020603050405020304" pitchFamily="18" charset="0"/>
              </a:rPr>
              <a:t>possono essere definite o precisate norme internazionali e nazionali contro ogni tipo delle </a:t>
            </a:r>
            <a:r>
              <a:rPr lang="it-IT" sz="1800" b="1" dirty="0" smtClean="0">
                <a:latin typeface="Times New Roman" panose="02020603050405020304" pitchFamily="18" charset="0"/>
                <a:cs typeface="Times New Roman" panose="02020603050405020304" pitchFamily="18" charset="0"/>
              </a:rPr>
              <a:t>migrazioni forzate </a:t>
            </a:r>
            <a:r>
              <a:rPr lang="it-IT" sz="1200" dirty="0" smtClean="0">
                <a:latin typeface="Times New Roman" panose="02020603050405020304" pitchFamily="18" charset="0"/>
                <a:cs typeface="Times New Roman" panose="02020603050405020304" pitchFamily="18" charset="0"/>
              </a:rPr>
              <a:t>(questo è aiutarli a casa loro, non costringerli a fuggire</a:t>
            </a:r>
            <a:r>
              <a:rPr lang="it-IT" sz="1200" dirty="0" smtClean="0">
                <a:latin typeface="Times New Roman" panose="02020603050405020304" pitchFamily="18" charset="0"/>
                <a:cs typeface="Times New Roman" panose="02020603050405020304" pitchFamily="18" charset="0"/>
              </a:rPr>
              <a:t>!). </a:t>
            </a:r>
            <a:r>
              <a:rPr lang="it-IT" sz="1800" i="1" dirty="0" smtClean="0">
                <a:latin typeface="Times New Roman" panose="02020603050405020304" pitchFamily="18" charset="0"/>
                <a:cs typeface="Times New Roman" panose="02020603050405020304" pitchFamily="18" charset="0"/>
              </a:rPr>
              <a:t>Le migrazioni forzate sono migrazioni che andrebbero evitate.</a:t>
            </a:r>
            <a:endParaRPr lang="it-IT" sz="1800" dirty="0" smtClean="0">
              <a:latin typeface="Times New Roman" panose="02020603050405020304" pitchFamily="18" charset="0"/>
              <a:cs typeface="Times New Roman" panose="02020603050405020304" pitchFamily="18" charset="0"/>
            </a:endParaRPr>
          </a:p>
          <a:p>
            <a:pPr algn="just"/>
            <a:r>
              <a:rPr lang="it-IT" sz="1800" dirty="0" smtClean="0">
                <a:latin typeface="Times New Roman" panose="02020603050405020304" pitchFamily="18" charset="0"/>
                <a:cs typeface="Times New Roman" panose="02020603050405020304" pitchFamily="18" charset="0"/>
              </a:rPr>
              <a:t>All’interno di popolazioni ove è garantito il diritto di restare, la </a:t>
            </a:r>
            <a:r>
              <a:rPr lang="it-IT" sz="1800" b="1" dirty="0" smtClean="0">
                <a:latin typeface="Times New Roman" panose="02020603050405020304" pitchFamily="18" charset="0"/>
                <a:cs typeface="Times New Roman" panose="02020603050405020304" pitchFamily="18" charset="0"/>
              </a:rPr>
              <a:t>libertà di migrare </a:t>
            </a:r>
            <a:r>
              <a:rPr lang="it-IT" sz="1800" dirty="0" smtClean="0">
                <a:latin typeface="Times New Roman" panose="02020603050405020304" pitchFamily="18" charset="0"/>
                <a:cs typeface="Times New Roman" panose="02020603050405020304" pitchFamily="18" charset="0"/>
              </a:rPr>
              <a:t>la esercita una </a:t>
            </a:r>
            <a:r>
              <a:rPr lang="it-IT" sz="1800" dirty="0" smtClean="0">
                <a:latin typeface="Times New Roman" panose="02020603050405020304" pitchFamily="18" charset="0"/>
                <a:cs typeface="Times New Roman" panose="02020603050405020304" pitchFamily="18" charset="0"/>
              </a:rPr>
              <a:t>minoranza. I </a:t>
            </a:r>
            <a:r>
              <a:rPr lang="it-IT" sz="1800" dirty="0" smtClean="0">
                <a:latin typeface="Times New Roman" panose="02020603050405020304" pitchFamily="18" charset="0"/>
                <a:cs typeface="Times New Roman" panose="02020603050405020304" pitchFamily="18" charset="0"/>
              </a:rPr>
              <a:t>pochi individui che esercitano la libertà e hanno la </a:t>
            </a:r>
            <a:r>
              <a:rPr lang="it-IT" sz="1800" b="1" dirty="0" smtClean="0">
                <a:latin typeface="Times New Roman" panose="02020603050405020304" pitchFamily="18" charset="0"/>
                <a:cs typeface="Times New Roman" panose="02020603050405020304" pitchFamily="18" charset="0"/>
              </a:rPr>
              <a:t>capacità di migrare </a:t>
            </a:r>
            <a:r>
              <a:rPr lang="it-IT" sz="1800" dirty="0" smtClean="0">
                <a:latin typeface="Times New Roman" panose="02020603050405020304" pitchFamily="18" charset="0"/>
                <a:cs typeface="Times New Roman" panose="02020603050405020304" pitchFamily="18" charset="0"/>
              </a:rPr>
              <a:t>offrono e ricevono all’interno delle popolazioni dove arrivano e che li </a:t>
            </a:r>
            <a:r>
              <a:rPr lang="it-IT" sz="1800" dirty="0" smtClean="0">
                <a:latin typeface="Times New Roman" panose="02020603050405020304" pitchFamily="18" charset="0"/>
                <a:cs typeface="Times New Roman" panose="02020603050405020304" pitchFamily="18" charset="0"/>
              </a:rPr>
              <a:t>accolgono. </a:t>
            </a:r>
            <a:r>
              <a:rPr lang="it-IT" sz="1800" i="1" dirty="0" smtClean="0">
                <a:latin typeface="Times New Roman" panose="02020603050405020304" pitchFamily="18" charset="0"/>
                <a:cs typeface="Times New Roman" panose="02020603050405020304" pitchFamily="18" charset="0"/>
              </a:rPr>
              <a:t>Le altre migrazioni hanno bisogno di canali regolari e sicuri in entrata e in uscita.</a:t>
            </a:r>
            <a:endParaRPr lang="it-IT" sz="1800" dirty="0" smtClean="0">
              <a:latin typeface="Times New Roman" panose="02020603050405020304" pitchFamily="18" charset="0"/>
              <a:cs typeface="Times New Roman" panose="02020603050405020304" pitchFamily="18" charset="0"/>
            </a:endParaRPr>
          </a:p>
          <a:p>
            <a:pPr algn="just"/>
            <a:r>
              <a:rPr lang="it-IT" sz="1800" dirty="0" smtClean="0">
                <a:latin typeface="Times New Roman" panose="02020603050405020304" pitchFamily="18" charset="0"/>
                <a:cs typeface="Times New Roman" panose="02020603050405020304" pitchFamily="18" charset="0"/>
              </a:rPr>
              <a:t>Arriveranno ancora anche migranti forzati (</a:t>
            </a:r>
            <a:r>
              <a:rPr lang="it-IT" sz="1800" b="1" dirty="0" smtClean="0">
                <a:latin typeface="Times New Roman" panose="02020603050405020304" pitchFamily="18" charset="0"/>
                <a:cs typeface="Times New Roman" panose="02020603050405020304" pitchFamily="18" charset="0"/>
              </a:rPr>
              <a:t>profughi</a:t>
            </a:r>
            <a:r>
              <a:rPr lang="it-IT" sz="1800" dirty="0" smtClean="0">
                <a:latin typeface="Times New Roman" panose="02020603050405020304" pitchFamily="18" charset="0"/>
                <a:cs typeface="Times New Roman" panose="02020603050405020304" pitchFamily="18" charset="0"/>
              </a:rPr>
              <a:t>), individui in </a:t>
            </a:r>
            <a:r>
              <a:rPr lang="it-IT" sz="1800" dirty="0" smtClean="0">
                <a:latin typeface="Times New Roman" panose="02020603050405020304" pitchFamily="18" charset="0"/>
                <a:cs typeface="Times New Roman" panose="02020603050405020304" pitchFamily="18" charset="0"/>
              </a:rPr>
              <a:t>fuga </a:t>
            </a:r>
            <a:r>
              <a:rPr lang="it-IT" sz="1800" dirty="0" smtClean="0">
                <a:latin typeface="Times New Roman" panose="02020603050405020304" pitchFamily="18" charset="0"/>
                <a:cs typeface="Times New Roman" panose="02020603050405020304" pitchFamily="18" charset="0"/>
              </a:rPr>
              <a:t>meritevoli sempre di cura e </a:t>
            </a:r>
            <a:r>
              <a:rPr lang="it-IT" sz="1800" dirty="0" smtClean="0">
                <a:latin typeface="Times New Roman" panose="02020603050405020304" pitchFamily="18" charset="0"/>
                <a:cs typeface="Times New Roman" panose="02020603050405020304" pitchFamily="18" charset="0"/>
              </a:rPr>
              <a:t>assistenza, di </a:t>
            </a:r>
            <a:r>
              <a:rPr lang="it-IT" sz="1800" i="1" dirty="0" smtClean="0">
                <a:latin typeface="Times New Roman" panose="02020603050405020304" pitchFamily="18" charset="0"/>
                <a:cs typeface="Times New Roman" panose="02020603050405020304" pitchFamily="18" charset="0"/>
              </a:rPr>
              <a:t>salvaguardare l’identità di chi accoglie immigrati, di rispettare l’identità di che immigra, di garantire una relazione pacifica e feconda per entrambi.</a:t>
            </a:r>
            <a:endParaRPr lang="it-IT" sz="1800" dirty="0" smtClean="0">
              <a:latin typeface="Times New Roman" panose="02020603050405020304" pitchFamily="18" charset="0"/>
              <a:cs typeface="Times New Roman" panose="02020603050405020304" pitchFamily="18" charset="0"/>
            </a:endParaRPr>
          </a:p>
          <a:p>
            <a:pPr algn="just"/>
            <a:r>
              <a:rPr lang="it-IT" sz="1800" dirty="0" smtClean="0">
                <a:latin typeface="Times New Roman" panose="02020603050405020304" pitchFamily="18" charset="0"/>
                <a:cs typeface="Times New Roman" panose="02020603050405020304" pitchFamily="18" charset="0"/>
              </a:rPr>
              <a:t>Le </a:t>
            </a:r>
            <a:r>
              <a:rPr lang="it-IT" sz="1800" dirty="0">
                <a:latin typeface="Times New Roman" panose="02020603050405020304" pitchFamily="18" charset="0"/>
                <a:cs typeface="Times New Roman" panose="02020603050405020304" pitchFamily="18" charset="0"/>
              </a:rPr>
              <a:t>migrazioni umane sono ormai sempre ambientali ed </a:t>
            </a:r>
            <a:r>
              <a:rPr lang="it-IT" sz="1800" dirty="0" smtClean="0">
                <a:latin typeface="Times New Roman" panose="02020603050405020304" pitchFamily="18" charset="0"/>
                <a:cs typeface="Times New Roman" panose="02020603050405020304" pitchFamily="18" charset="0"/>
              </a:rPr>
              <a:t>economiche.</a:t>
            </a:r>
            <a:endParaRPr lang="it-IT" sz="1800" dirty="0">
              <a:latin typeface="Times New Roman" panose="02020603050405020304" pitchFamily="18" charset="0"/>
              <a:cs typeface="Times New Roman" panose="02020603050405020304" pitchFamily="18" charset="0"/>
            </a:endParaRPr>
          </a:p>
          <a:p>
            <a:pPr algn="just"/>
            <a:r>
              <a:rPr lang="it-IT" sz="1800" dirty="0" smtClean="0">
                <a:latin typeface="Times New Roman" panose="02020603050405020304" pitchFamily="18" charset="0"/>
                <a:cs typeface="Times New Roman" panose="02020603050405020304" pitchFamily="18" charset="0"/>
              </a:rPr>
              <a:t>Il fenomeno migratorio era è resterà </a:t>
            </a:r>
            <a:r>
              <a:rPr lang="it-IT" sz="1800" i="1" dirty="0" smtClean="0">
                <a:latin typeface="Times New Roman" panose="02020603050405020304" pitchFamily="18" charset="0"/>
                <a:cs typeface="Times New Roman" panose="02020603050405020304" pitchFamily="18" charset="0"/>
              </a:rPr>
              <a:t>asimmetrico e </a:t>
            </a:r>
            <a:r>
              <a:rPr lang="it-IT" sz="1800" i="1" dirty="0" smtClean="0">
                <a:latin typeface="Times New Roman" panose="02020603050405020304" pitchFamily="18" charset="0"/>
                <a:cs typeface="Times New Roman" panose="02020603050405020304" pitchFamily="18" charset="0"/>
              </a:rPr>
              <a:t>diacronico</a:t>
            </a:r>
            <a:r>
              <a:rPr lang="it-IT" sz="1800" dirty="0">
                <a:latin typeface="Times New Roman" panose="02020603050405020304" pitchFamily="18" charset="0"/>
                <a:cs typeface="Times New Roman" panose="02020603050405020304" pitchFamily="18" charset="0"/>
              </a:rPr>
              <a:t> </a:t>
            </a:r>
            <a:r>
              <a:rPr lang="it-IT" sz="1200" dirty="0" smtClean="0">
                <a:latin typeface="Times New Roman" panose="02020603050405020304" pitchFamily="18" charset="0"/>
                <a:cs typeface="Times New Roman" panose="02020603050405020304" pitchFamily="18" charset="0"/>
              </a:rPr>
              <a:t>(come spiegato nella pagina seguente). </a:t>
            </a:r>
            <a:endParaRPr lang="it-IT" sz="1800" dirty="0" smtClean="0">
              <a:latin typeface="Times New Roman" panose="02020603050405020304" pitchFamily="18" charset="0"/>
              <a:cs typeface="Times New Roman" panose="02020603050405020304" pitchFamily="18" charset="0"/>
            </a:endParaRPr>
          </a:p>
          <a:p>
            <a:pPr algn="just"/>
            <a:r>
              <a:rPr lang="it-IT" sz="1800" dirty="0" smtClean="0">
                <a:latin typeface="Times New Roman" panose="02020603050405020304" pitchFamily="18" charset="0"/>
                <a:cs typeface="Times New Roman" panose="02020603050405020304" pitchFamily="18" charset="0"/>
              </a:rPr>
              <a:t>Una parte dei profughi può ricevere lo </a:t>
            </a:r>
            <a:r>
              <a:rPr lang="it-IT" sz="1800" b="1" dirty="0" smtClean="0">
                <a:latin typeface="Times New Roman" panose="02020603050405020304" pitchFamily="18" charset="0"/>
                <a:cs typeface="Times New Roman" panose="02020603050405020304" pitchFamily="18" charset="0"/>
              </a:rPr>
              <a:t>status di rifugiato</a:t>
            </a:r>
            <a:r>
              <a:rPr lang="it-IT" sz="1800" dirty="0" smtClean="0">
                <a:latin typeface="Times New Roman" panose="02020603050405020304" pitchFamily="18" charset="0"/>
                <a:cs typeface="Times New Roman" panose="02020603050405020304" pitchFamily="18" charset="0"/>
              </a:rPr>
              <a:t> sulla base delle attuali norme internazionali, occorre favorire il più rapido superamento di quello </a:t>
            </a:r>
            <a:r>
              <a:rPr lang="it-IT" sz="1800" dirty="0" smtClean="0">
                <a:latin typeface="Times New Roman" panose="02020603050405020304" pitchFamily="18" charset="0"/>
                <a:cs typeface="Times New Roman" panose="02020603050405020304" pitchFamily="18" charset="0"/>
              </a:rPr>
              <a:t>status.</a:t>
            </a:r>
            <a:endParaRPr lang="it-IT" sz="1800" dirty="0" smtClean="0">
              <a:latin typeface="Times New Roman" panose="02020603050405020304" pitchFamily="18" charset="0"/>
              <a:cs typeface="Times New Roman" panose="02020603050405020304" pitchFamily="18" charset="0"/>
            </a:endParaRPr>
          </a:p>
          <a:p>
            <a:pPr algn="just"/>
            <a:r>
              <a:rPr lang="it-IT" sz="1800" dirty="0" smtClean="0">
                <a:latin typeface="Times New Roman" panose="02020603050405020304" pitchFamily="18" charset="0"/>
                <a:cs typeface="Times New Roman" panose="02020603050405020304" pitchFamily="18" charset="0"/>
              </a:rPr>
              <a:t>Una parte dei profughi potrebbe ricevere uno status di </a:t>
            </a:r>
            <a:r>
              <a:rPr lang="it-IT" sz="1800" b="1" dirty="0" smtClean="0">
                <a:latin typeface="Times New Roman" panose="02020603050405020304" pitchFamily="18" charset="0"/>
                <a:cs typeface="Times New Roman" panose="02020603050405020304" pitchFamily="18" charset="0"/>
              </a:rPr>
              <a:t>rifugiato climatico </a:t>
            </a:r>
            <a:r>
              <a:rPr lang="it-IT" sz="1800" dirty="0" smtClean="0">
                <a:latin typeface="Times New Roman" panose="02020603050405020304" pitchFamily="18" charset="0"/>
                <a:cs typeface="Times New Roman" panose="02020603050405020304" pitchFamily="18" charset="0"/>
              </a:rPr>
              <a:t>ancora da definire con norme internazionali (che aiutino anche a prevenire</a:t>
            </a:r>
            <a:r>
              <a:rPr lang="it-IT" sz="1800" dirty="0" smtClean="0">
                <a:latin typeface="Times New Roman" panose="02020603050405020304" pitchFamily="18" charset="0"/>
                <a:cs typeface="Times New Roman" panose="02020603050405020304" pitchFamily="18" charset="0"/>
              </a:rPr>
              <a:t>).</a:t>
            </a:r>
            <a:endParaRPr lang="it-IT" sz="1800" dirty="0" smtClean="0">
              <a:latin typeface="Times New Roman" panose="02020603050405020304" pitchFamily="18" charset="0"/>
              <a:cs typeface="Times New Roman" panose="02020603050405020304" pitchFamily="18" charset="0"/>
            </a:endParaRPr>
          </a:p>
          <a:p>
            <a:pPr algn="just"/>
            <a:r>
              <a:rPr lang="it-IT" sz="1800" dirty="0" smtClean="0">
                <a:latin typeface="Times New Roman" panose="02020603050405020304" pitchFamily="18" charset="0"/>
                <a:cs typeface="Times New Roman" panose="02020603050405020304" pitchFamily="18" charset="0"/>
              </a:rPr>
              <a:t>Non hanno alcun senso giuridico, statistico, sociologico, politico </a:t>
            </a:r>
            <a:r>
              <a:rPr lang="it-IT" sz="1800" b="1" dirty="0" smtClean="0">
                <a:latin typeface="Times New Roman" panose="02020603050405020304" pitchFamily="18" charset="0"/>
                <a:cs typeface="Times New Roman" panose="02020603050405020304" pitchFamily="18" charset="0"/>
              </a:rPr>
              <a:t>termini </a:t>
            </a:r>
            <a:r>
              <a:rPr lang="it-IT" sz="1800" dirty="0" smtClean="0">
                <a:latin typeface="Times New Roman" panose="02020603050405020304" pitchFamily="18" charset="0"/>
                <a:cs typeface="Times New Roman" panose="02020603050405020304" pitchFamily="18" charset="0"/>
              </a:rPr>
              <a:t>come «clandestino» o «migrante economico» </a:t>
            </a:r>
            <a:r>
              <a:rPr lang="it-IT" sz="1200" dirty="0" smtClean="0">
                <a:latin typeface="Times New Roman" panose="02020603050405020304" pitchFamily="18" charset="0"/>
                <a:cs typeface="Times New Roman" panose="02020603050405020304" pitchFamily="18" charset="0"/>
              </a:rPr>
              <a:t>(lo straniero che arriva va messo alla prova della nuova convivenza</a:t>
            </a:r>
            <a:r>
              <a:rPr lang="it-IT" sz="1200" dirty="0" smtClean="0">
                <a:latin typeface="Times New Roman" panose="02020603050405020304" pitchFamily="18" charset="0"/>
                <a:cs typeface="Times New Roman" panose="02020603050405020304" pitchFamily="18" charset="0"/>
              </a:rPr>
              <a:t>!).</a:t>
            </a:r>
            <a:endParaRPr lang="it-IT" sz="1800" dirty="0" smtClean="0">
              <a:latin typeface="Times New Roman" panose="02020603050405020304" pitchFamily="18" charset="0"/>
              <a:cs typeface="Times New Roman" panose="02020603050405020304" pitchFamily="18" charset="0"/>
            </a:endParaRPr>
          </a:p>
          <a:p>
            <a:endParaRPr lang="it-IT" sz="1600" dirty="0" smtClean="0"/>
          </a:p>
          <a:p>
            <a:endParaRPr lang="it-IT" sz="1600" dirty="0"/>
          </a:p>
        </p:txBody>
      </p:sp>
      <p:sp>
        <p:nvSpPr>
          <p:cNvPr id="5" name="Segnaposto piè di pagina 4"/>
          <p:cNvSpPr>
            <a:spLocks noGrp="1"/>
          </p:cNvSpPr>
          <p:nvPr>
            <p:ph type="ftr" sz="quarter" idx="11"/>
          </p:nvPr>
        </p:nvSpPr>
        <p:spPr>
          <a:xfrm>
            <a:off x="35496" y="6453336"/>
            <a:ext cx="5984304" cy="360040"/>
          </a:xfrm>
        </p:spPr>
        <p:txBody>
          <a:bodyPr/>
          <a:lstStyle/>
          <a:p>
            <a:pPr>
              <a:defRPr/>
            </a:pPr>
            <a:r>
              <a:rPr lang="it-IT" sz="1000" dirty="0" smtClean="0"/>
              <a:t>Calzolaio </a:t>
            </a:r>
            <a:r>
              <a:rPr lang="it-IT" sz="1000" dirty="0" smtClean="0"/>
              <a:t>2022</a:t>
            </a:r>
            <a:endParaRPr lang="it-IT" sz="1000" dirty="0"/>
          </a:p>
        </p:txBody>
      </p:sp>
      <p:sp>
        <p:nvSpPr>
          <p:cNvPr id="6" name="Segnaposto numero diapositiva 5"/>
          <p:cNvSpPr>
            <a:spLocks noGrp="1"/>
          </p:cNvSpPr>
          <p:nvPr>
            <p:ph type="sldNum" sz="quarter" idx="12"/>
          </p:nvPr>
        </p:nvSpPr>
        <p:spPr/>
        <p:txBody>
          <a:bodyPr/>
          <a:lstStyle/>
          <a:p>
            <a:pPr>
              <a:defRPr/>
            </a:pPr>
            <a:fld id="{399F623C-D4A0-4D6B-982C-EB2EA0CC6C6D}" type="slidenum">
              <a:rPr lang="it-IT" smtClean="0"/>
              <a:pPr>
                <a:defRPr/>
              </a:pPr>
              <a:t>10</a:t>
            </a:fld>
            <a:endParaRPr lang="it-IT"/>
          </a:p>
        </p:txBody>
      </p:sp>
    </p:spTree>
    <p:extLst>
      <p:ext uri="{BB962C8B-B14F-4D97-AF65-F5344CB8AC3E}">
        <p14:creationId xmlns:p14="http://schemas.microsoft.com/office/powerpoint/2010/main" val="4114228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1"/>
          <p:cNvSpPr>
            <a:spLocks noGrp="1"/>
          </p:cNvSpPr>
          <p:nvPr>
            <p:ph type="title"/>
          </p:nvPr>
        </p:nvSpPr>
        <p:spPr>
          <a:xfrm>
            <a:off x="0" y="1"/>
            <a:ext cx="9144000" cy="692695"/>
          </a:xfrm>
        </p:spPr>
        <p:txBody>
          <a:bodyPr/>
          <a:lstStyle/>
          <a:p>
            <a:r>
              <a:rPr lang="it-IT" dirty="0" smtClean="0">
                <a:latin typeface="Times New Roman" panose="02020603050405020304" pitchFamily="18" charset="0"/>
                <a:cs typeface="Times New Roman" panose="02020603050405020304" pitchFamily="18" charset="0"/>
              </a:rPr>
              <a:t>Inciso: </a:t>
            </a:r>
            <a:r>
              <a:rPr lang="it-IT" dirty="0" smtClean="0">
                <a:solidFill>
                  <a:srgbClr val="FF0000"/>
                </a:solidFill>
                <a:latin typeface="Times New Roman" panose="02020603050405020304" pitchFamily="18" charset="0"/>
                <a:cs typeface="Times New Roman" panose="02020603050405020304" pitchFamily="18" charset="0"/>
              </a:rPr>
              <a:t>asimmetria </a:t>
            </a:r>
            <a:r>
              <a:rPr lang="it-IT" dirty="0" smtClean="0">
                <a:solidFill>
                  <a:schemeClr val="tx1"/>
                </a:solidFill>
                <a:latin typeface="Times New Roman" panose="02020603050405020304" pitchFamily="18" charset="0"/>
                <a:cs typeface="Times New Roman" panose="02020603050405020304" pitchFamily="18" charset="0"/>
              </a:rPr>
              <a:t>e </a:t>
            </a:r>
            <a:r>
              <a:rPr lang="it-IT" dirty="0" smtClean="0">
                <a:solidFill>
                  <a:srgbClr val="FF0000"/>
                </a:solidFill>
                <a:latin typeface="Times New Roman" panose="02020603050405020304" pitchFamily="18" charset="0"/>
                <a:cs typeface="Times New Roman" panose="02020603050405020304" pitchFamily="18" charset="0"/>
              </a:rPr>
              <a:t>diacronia</a:t>
            </a:r>
            <a:r>
              <a:rPr lang="it-IT" dirty="0" smtClean="0">
                <a:latin typeface="Times New Roman" panose="02020603050405020304" pitchFamily="18" charset="0"/>
                <a:cs typeface="Times New Roman" panose="02020603050405020304" pitchFamily="18" charset="0"/>
              </a:rPr>
              <a:t>.</a:t>
            </a:r>
            <a:endParaRPr lang="it-IT" dirty="0">
              <a:latin typeface="Times New Roman" panose="02020603050405020304" pitchFamily="18" charset="0"/>
              <a:cs typeface="Times New Roman" panose="02020603050405020304" pitchFamily="18" charset="0"/>
            </a:endParaRPr>
          </a:p>
        </p:txBody>
      </p:sp>
      <p:sp>
        <p:nvSpPr>
          <p:cNvPr id="13" name="Segnaposto contenuto 12"/>
          <p:cNvSpPr>
            <a:spLocks noGrp="1"/>
          </p:cNvSpPr>
          <p:nvPr>
            <p:ph idx="1"/>
          </p:nvPr>
        </p:nvSpPr>
        <p:spPr>
          <a:xfrm>
            <a:off x="0" y="620688"/>
            <a:ext cx="9144000" cy="6100788"/>
          </a:xfrm>
        </p:spPr>
        <p:txBody>
          <a:bodyPr/>
          <a:lstStyle/>
          <a:p>
            <a:pPr algn="just">
              <a:spcBef>
                <a:spcPts val="400"/>
              </a:spcBef>
              <a:buFont typeface="Wingdings" panose="05000000000000000000" pitchFamily="2" charset="2"/>
              <a:buChar char="Ø"/>
            </a:pPr>
            <a:r>
              <a:rPr lang="it-IT" sz="2000" dirty="0" smtClean="0">
                <a:solidFill>
                  <a:srgbClr val="FF0000"/>
                </a:solidFill>
                <a:latin typeface="Times New Roman" panose="02020603050405020304" pitchFamily="18" charset="0"/>
                <a:cs typeface="Times New Roman" panose="02020603050405020304" pitchFamily="18" charset="0"/>
              </a:rPr>
              <a:t>Asimmetria</a:t>
            </a:r>
            <a:r>
              <a:rPr lang="it-IT" sz="2000" dirty="0" smtClean="0">
                <a:latin typeface="Times New Roman" panose="02020603050405020304" pitchFamily="18" charset="0"/>
                <a:cs typeface="Times New Roman" panose="02020603050405020304" pitchFamily="18" charset="0"/>
              </a:rPr>
              <a:t>:</a:t>
            </a:r>
            <a:r>
              <a:rPr lang="it-IT" sz="2000" dirty="0">
                <a:latin typeface="Times New Roman" panose="02020603050405020304" pitchFamily="18" charset="0"/>
                <a:cs typeface="Times New Roman" panose="02020603050405020304" pitchFamily="18" charset="0"/>
              </a:rPr>
              <a:t> </a:t>
            </a:r>
            <a:r>
              <a:rPr lang="it-IT" sz="2000" dirty="0" smtClean="0">
                <a:latin typeface="Times New Roman" panose="02020603050405020304" pitchFamily="18" charset="0"/>
                <a:cs typeface="Times New Roman" panose="02020603050405020304" pitchFamily="18" charset="0"/>
              </a:rPr>
              <a:t>indica una mancanza </a:t>
            </a:r>
            <a:r>
              <a:rPr lang="it-IT" sz="2000" dirty="0">
                <a:latin typeface="Times New Roman" panose="02020603050405020304" pitchFamily="18" charset="0"/>
                <a:cs typeface="Times New Roman" panose="02020603050405020304" pitchFamily="18" charset="0"/>
              </a:rPr>
              <a:t>di corrispondenza o di proporzione fra due o più parti di una stessa configurazione o </a:t>
            </a:r>
            <a:r>
              <a:rPr lang="it-IT" sz="2000" dirty="0" smtClean="0">
                <a:latin typeface="Times New Roman" panose="02020603050405020304" pitchFamily="18" charset="0"/>
                <a:cs typeface="Times New Roman" panose="02020603050405020304" pitchFamily="18" charset="0"/>
              </a:rPr>
              <a:t>distribuzione, di uno stesso fenomeno.</a:t>
            </a:r>
          </a:p>
          <a:p>
            <a:pPr algn="just">
              <a:spcBef>
                <a:spcPts val="400"/>
              </a:spcBef>
              <a:buFont typeface="Wingdings" panose="05000000000000000000" pitchFamily="2" charset="2"/>
              <a:buChar char="Ø"/>
            </a:pPr>
            <a:r>
              <a:rPr lang="it-IT" sz="2000" dirty="0" smtClean="0">
                <a:latin typeface="Times New Roman" panose="02020603050405020304" pitchFamily="18" charset="0"/>
                <a:cs typeface="Times New Roman" panose="02020603050405020304" pitchFamily="18" charset="0"/>
              </a:rPr>
              <a:t>Il fenomeno migratorio è asimmetrico in sostanza perché implica un duplice (almeno) </a:t>
            </a:r>
            <a:r>
              <a:rPr lang="it-IT" sz="2000" i="1" dirty="0" smtClean="0">
                <a:latin typeface="Times New Roman" panose="02020603050405020304" pitchFamily="18" charset="0"/>
                <a:cs typeface="Times New Roman" panose="02020603050405020304" pitchFamily="18" charset="0"/>
              </a:rPr>
              <a:t>fattore luogo</a:t>
            </a:r>
            <a:r>
              <a:rPr lang="it-IT" sz="2000" dirty="0" smtClean="0">
                <a:latin typeface="Times New Roman" panose="02020603050405020304" pitchFamily="18" charset="0"/>
                <a:cs typeface="Times New Roman" panose="02020603050405020304" pitchFamily="18" charset="0"/>
              </a:rPr>
              <a:t>, consiste da circa diecimila anni in un doppio fenomeno, l’emigrazione da un ecosistema o un luogo umano «confinato» e l’immigrazione in un differente ecosistema o in un altro luogo umano «confinato», due fenomeni regolati da motivazioni e gradi libertà, diritti e doveri differenti che impattano asimmetricamente anche su origini e destinazioni, specie in presenza del costituzionalismo interstatuale moderno e contemporaneo.</a:t>
            </a:r>
          </a:p>
          <a:p>
            <a:pPr algn="just">
              <a:spcBef>
                <a:spcPts val="400"/>
              </a:spcBef>
              <a:buFont typeface="Wingdings" panose="05000000000000000000" pitchFamily="2" charset="2"/>
              <a:buChar char="Ø"/>
            </a:pPr>
            <a:r>
              <a:rPr lang="it-IT" sz="2000" dirty="0" smtClean="0">
                <a:solidFill>
                  <a:srgbClr val="FF0000"/>
                </a:solidFill>
                <a:latin typeface="Times New Roman" panose="02020603050405020304" pitchFamily="18" charset="0"/>
                <a:cs typeface="Times New Roman" panose="02020603050405020304" pitchFamily="18" charset="0"/>
              </a:rPr>
              <a:t>Diacronia</a:t>
            </a:r>
            <a:r>
              <a:rPr lang="it-IT" sz="2000" dirty="0" smtClean="0">
                <a:latin typeface="Times New Roman" panose="02020603050405020304" pitchFamily="18" charset="0"/>
                <a:cs typeface="Times New Roman" panose="02020603050405020304" pitchFamily="18" charset="0"/>
              </a:rPr>
              <a:t>: nella </a:t>
            </a:r>
            <a:r>
              <a:rPr lang="it-IT" sz="2000" dirty="0">
                <a:latin typeface="Times New Roman" panose="02020603050405020304" pitchFamily="18" charset="0"/>
                <a:cs typeface="Times New Roman" panose="02020603050405020304" pitchFamily="18" charset="0"/>
              </a:rPr>
              <a:t>linguistica </a:t>
            </a:r>
            <a:r>
              <a:rPr lang="it-IT" sz="2000" dirty="0" smtClean="0">
                <a:latin typeface="Times New Roman" panose="02020603050405020304" pitchFamily="18" charset="0"/>
                <a:cs typeface="Times New Roman" panose="02020603050405020304" pitchFamily="18" charset="0"/>
              </a:rPr>
              <a:t>indica </a:t>
            </a:r>
            <a:r>
              <a:rPr lang="it-IT" sz="2000" dirty="0">
                <a:latin typeface="Times New Roman" panose="02020603050405020304" pitchFamily="18" charset="0"/>
                <a:cs typeface="Times New Roman" panose="02020603050405020304" pitchFamily="18" charset="0"/>
              </a:rPr>
              <a:t>il </a:t>
            </a:r>
            <a:r>
              <a:rPr lang="it-IT" sz="2000" i="1" dirty="0">
                <a:latin typeface="Times New Roman" panose="02020603050405020304" pitchFamily="18" charset="0"/>
                <a:cs typeface="Times New Roman" panose="02020603050405020304" pitchFamily="18" charset="0"/>
              </a:rPr>
              <a:t>fattore </a:t>
            </a:r>
            <a:r>
              <a:rPr lang="it-IT" sz="2000" i="1" dirty="0" smtClean="0">
                <a:latin typeface="Times New Roman" panose="02020603050405020304" pitchFamily="18" charset="0"/>
                <a:cs typeface="Times New Roman" panose="02020603050405020304" pitchFamily="18" charset="0"/>
              </a:rPr>
              <a:t>tempo</a:t>
            </a:r>
            <a:r>
              <a:rPr lang="it-IT" sz="2000" dirty="0" smtClean="0">
                <a:latin typeface="Times New Roman" panose="02020603050405020304" pitchFamily="18" charset="0"/>
                <a:cs typeface="Times New Roman" panose="02020603050405020304" pitchFamily="18" charset="0"/>
              </a:rPr>
              <a:t>,</a:t>
            </a:r>
            <a:r>
              <a:rPr lang="it-IT" sz="2000" i="1" dirty="0" smtClean="0">
                <a:latin typeface="Times New Roman" panose="02020603050405020304" pitchFamily="18" charset="0"/>
                <a:cs typeface="Times New Roman" panose="02020603050405020304" pitchFamily="18" charset="0"/>
              </a:rPr>
              <a:t> </a:t>
            </a:r>
            <a:r>
              <a:rPr lang="it-IT" sz="2000" dirty="0">
                <a:latin typeface="Times New Roman" panose="02020603050405020304" pitchFamily="18" charset="0"/>
                <a:cs typeface="Times New Roman" panose="02020603050405020304" pitchFamily="18" charset="0"/>
              </a:rPr>
              <a:t>che nell’esistenza di una lingua permette a questa di variare continuamente e di farsi attuale in una serie indefinita di espressioni linguistiche; </a:t>
            </a:r>
            <a:r>
              <a:rPr lang="it-IT" sz="2000" dirty="0" smtClean="0">
                <a:latin typeface="Times New Roman" panose="02020603050405020304" pitchFamily="18" charset="0"/>
                <a:cs typeface="Times New Roman" panose="02020603050405020304" pitchFamily="18" charset="0"/>
              </a:rPr>
              <a:t>è divenuto autonomo metodo </a:t>
            </a:r>
            <a:r>
              <a:rPr lang="it-IT" sz="2000" dirty="0">
                <a:latin typeface="Times New Roman" panose="02020603050405020304" pitchFamily="18" charset="0"/>
                <a:cs typeface="Times New Roman" panose="02020603050405020304" pitchFamily="18" charset="0"/>
              </a:rPr>
              <a:t>di studio che considera la lingua </a:t>
            </a:r>
            <a:r>
              <a:rPr lang="it-IT" sz="2000" dirty="0" smtClean="0">
                <a:latin typeface="Times New Roman" panose="02020603050405020304" pitchFamily="18" charset="0"/>
                <a:cs typeface="Times New Roman" panose="02020603050405020304" pitchFamily="18" charset="0"/>
              </a:rPr>
              <a:t>e altri fenomeni in una prospettiva storica plurale, </a:t>
            </a:r>
            <a:r>
              <a:rPr lang="it-IT" sz="2000" dirty="0">
                <a:latin typeface="Times New Roman" panose="02020603050405020304" pitchFamily="18" charset="0"/>
                <a:cs typeface="Times New Roman" panose="02020603050405020304" pitchFamily="18" charset="0"/>
              </a:rPr>
              <a:t>individuandone i mutamenti e i modi </a:t>
            </a:r>
            <a:r>
              <a:rPr lang="it-IT" sz="2000" dirty="0" smtClean="0">
                <a:latin typeface="Times New Roman" panose="02020603050405020304" pitchFamily="18" charset="0"/>
                <a:cs typeface="Times New Roman" panose="02020603050405020304" pitchFamily="18" charset="0"/>
              </a:rPr>
              <a:t>dell’alterazione.</a:t>
            </a:r>
          </a:p>
          <a:p>
            <a:pPr algn="just">
              <a:spcBef>
                <a:spcPts val="400"/>
              </a:spcBef>
              <a:buFont typeface="Wingdings" panose="05000000000000000000" pitchFamily="2" charset="2"/>
              <a:buChar char="Ø"/>
            </a:pPr>
            <a:r>
              <a:rPr lang="it-IT" sz="2000" dirty="0" smtClean="0">
                <a:latin typeface="Times New Roman" panose="02020603050405020304" pitchFamily="18" charset="0"/>
                <a:cs typeface="Times New Roman" panose="02020603050405020304" pitchFamily="18" charset="0"/>
              </a:rPr>
              <a:t>Il fenomeno migratorio è diacronico in sostanza non solo perché (come gran parte dei fenomeni fisici) ha cause ed effetti sfalsati nel tempo ma soprattutto perché fra quando inizia e quando provvisoriamente finisce pure un singolo unidirezionale cambio di residenza può accadere di tutto, è un’avventura (sociale) ben prima che diventi davvero emigrazione e a prescindere che termini con un’immigrazione. </a:t>
            </a:r>
            <a:endParaRPr lang="it-IT" sz="2000" dirty="0">
              <a:latin typeface="Times New Roman" panose="02020603050405020304" pitchFamily="18" charset="0"/>
              <a:cs typeface="Times New Roman" panose="02020603050405020304" pitchFamily="18" charset="0"/>
            </a:endParaRPr>
          </a:p>
        </p:txBody>
      </p:sp>
      <p:sp>
        <p:nvSpPr>
          <p:cNvPr id="5" name="Segnaposto piè di pagina 4"/>
          <p:cNvSpPr>
            <a:spLocks noGrp="1"/>
          </p:cNvSpPr>
          <p:nvPr>
            <p:ph type="ftr" sz="quarter" idx="11"/>
          </p:nvPr>
        </p:nvSpPr>
        <p:spPr>
          <a:xfrm>
            <a:off x="179512" y="6356350"/>
            <a:ext cx="5840288" cy="501650"/>
          </a:xfrm>
        </p:spPr>
        <p:txBody>
          <a:bodyPr/>
          <a:lstStyle/>
          <a:p>
            <a:r>
              <a:rPr lang="it-IT" sz="1000" dirty="0" smtClean="0"/>
              <a:t>Calzolaio </a:t>
            </a:r>
            <a:r>
              <a:rPr lang="it-IT" sz="1000" dirty="0" smtClean="0"/>
              <a:t>2022</a:t>
            </a:r>
            <a:endParaRPr lang="it-IT" sz="1000" dirty="0"/>
          </a:p>
        </p:txBody>
      </p:sp>
      <p:sp>
        <p:nvSpPr>
          <p:cNvPr id="6" name="Segnaposto numero diapositiva 5"/>
          <p:cNvSpPr>
            <a:spLocks noGrp="1"/>
          </p:cNvSpPr>
          <p:nvPr>
            <p:ph type="sldNum" sz="quarter" idx="12"/>
          </p:nvPr>
        </p:nvSpPr>
        <p:spPr/>
        <p:txBody>
          <a:bodyPr/>
          <a:lstStyle/>
          <a:p>
            <a:fld id="{399F623C-D4A0-4D6B-982C-EB2EA0CC6C6D}" type="slidenum">
              <a:rPr lang="it-IT" smtClean="0"/>
              <a:pPr/>
              <a:t>11</a:t>
            </a:fld>
            <a:endParaRPr lang="it-IT"/>
          </a:p>
        </p:txBody>
      </p:sp>
      <p:sp>
        <p:nvSpPr>
          <p:cNvPr id="14" name="Rectangle 1"/>
          <p:cNvSpPr>
            <a:spLocks noChangeArrowheads="1"/>
          </p:cNvSpPr>
          <p:nvPr/>
        </p:nvSpPr>
        <p:spPr bwMode="auto">
          <a:xfrm flipV="1">
            <a:off x="0" y="-224199"/>
            <a:ext cx="45719"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600" b="0" i="0" u="none" strike="noStrike" cap="none" normalizeH="0" baseline="0" dirty="0" smtClean="0">
                <a:ln>
                  <a:noFill/>
                </a:ln>
                <a:solidFill>
                  <a:schemeClr val="tx1"/>
                </a:solidFill>
                <a:effectLst/>
              </a:rPr>
              <a:t> </a:t>
            </a:r>
            <a:endParaRPr kumimoji="0" lang="it-IT" altLang="it-IT"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09718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7"/>
          <p:cNvSpPr>
            <a:spLocks noGrp="1"/>
          </p:cNvSpPr>
          <p:nvPr>
            <p:ph type="title"/>
          </p:nvPr>
        </p:nvSpPr>
        <p:spPr>
          <a:xfrm>
            <a:off x="0" y="0"/>
            <a:ext cx="9143999" cy="476672"/>
          </a:xfrm>
        </p:spPr>
        <p:txBody>
          <a:bodyPr/>
          <a:lstStyle/>
          <a:p>
            <a:r>
              <a:rPr lang="it-IT" sz="2800" b="1" dirty="0" smtClean="0">
                <a:latin typeface="Times New Roman" panose="02020603050405020304" pitchFamily="18" charset="0"/>
                <a:ea typeface="ヒラギノ角ゴ Pro W3" pitchFamily="-1" charset="-128"/>
                <a:cs typeface="Times New Roman" panose="02020603050405020304" pitchFamily="18" charset="0"/>
              </a:rPr>
              <a:t>6 milioni, 2 milioni, 200 mila, 10 mila anni fa </a:t>
            </a:r>
            <a:r>
              <a:rPr lang="it-IT" sz="1300" b="1" dirty="0" smtClean="0">
                <a:latin typeface="Times New Roman" panose="02020603050405020304" pitchFamily="18" charset="0"/>
                <a:ea typeface="ヒラギノ角ゴ Pro W3" pitchFamily="-1" charset="-128"/>
                <a:cs typeface="Times New Roman" panose="02020603050405020304" pitchFamily="18" charset="0"/>
              </a:rPr>
              <a:t>(giorno + giorno-)</a:t>
            </a:r>
            <a:endParaRPr lang="it-IT" sz="1300" dirty="0" smtClean="0">
              <a:latin typeface="Times New Roman" panose="02020603050405020304" pitchFamily="18" charset="0"/>
              <a:cs typeface="Times New Roman" panose="02020603050405020304" pitchFamily="18" charset="0"/>
            </a:endParaRPr>
          </a:p>
        </p:txBody>
      </p:sp>
      <p:sp>
        <p:nvSpPr>
          <p:cNvPr id="11267" name="Segnaposto testo 8"/>
          <p:cNvSpPr>
            <a:spLocks noGrp="1"/>
          </p:cNvSpPr>
          <p:nvPr>
            <p:ph type="body" idx="1"/>
          </p:nvPr>
        </p:nvSpPr>
        <p:spPr>
          <a:xfrm>
            <a:off x="0" y="764705"/>
            <a:ext cx="9144000" cy="3024336"/>
          </a:xfrm>
        </p:spPr>
        <p:txBody>
          <a:bodyPr/>
          <a:lstStyle/>
          <a:p>
            <a:pPr algn="just" eaLnBrk="1" hangingPunct="1"/>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In</a:t>
            </a:r>
            <a:r>
              <a:rPr lang="it-IT" sz="140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 Africa</a:t>
            </a:r>
            <a:r>
              <a:rPr lang="it-IT" sz="1400" b="0" i="1"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 </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hanno origine ed evoluzione le specie umane, </a:t>
            </a:r>
            <a:r>
              <a:rPr lang="it-IT" sz="1400" b="0"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l’Africa</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 è la comune patria degli ominidi, degli </a:t>
            </a:r>
            <a:r>
              <a:rPr lang="it-IT" sz="1400" b="0" dirty="0" err="1" smtClean="0">
                <a:solidFill>
                  <a:schemeClr val="tx1"/>
                </a:solidFill>
                <a:latin typeface="Times New Roman" panose="02020603050405020304" pitchFamily="18" charset="0"/>
                <a:ea typeface="ヒラギノ角ゴ Pro W3" pitchFamily="-1" charset="-128"/>
                <a:cs typeface="Times New Roman" panose="02020603050405020304" pitchFamily="18" charset="0"/>
              </a:rPr>
              <a:t>ominini</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 e degli umani sapienti: le tante forme di “Homo” ramificatesi (non linearmente) da poco più di 2 milioni di anni e l’unica ora rimasta “sapiens” in Africa hanno “</a:t>
            </a:r>
            <a:r>
              <a:rPr lang="it-IT" sz="1400" b="0" dirty="0" err="1" smtClean="0">
                <a:solidFill>
                  <a:schemeClr val="tx1"/>
                </a:solidFill>
                <a:latin typeface="Times New Roman" panose="02020603050405020304" pitchFamily="18" charset="0"/>
                <a:ea typeface="ヒラギノ角ゴ Pro W3" pitchFamily="-1" charset="-128"/>
                <a:cs typeface="Times New Roman" panose="02020603050405020304" pitchFamily="18" charset="0"/>
              </a:rPr>
              <a:t>speciato</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 (isolamento geografico, frammentazione da quelle ancestrali, selezione naturale, equilibri punteggiati), poi si sono mosse altrove, erano (eravamo) di pelle nera, primati parenti di scimmie.</a:t>
            </a:r>
          </a:p>
          <a:p>
            <a:pPr algn="just" eaLnBrk="1" hangingPunct="1"/>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Spostandoci, è capitato di convivere anche con altre specie umane sullo stesso pianeta e comunque, sempre, in ecosistemi in cui ci organizzavamo piccole nicchie fra tante altre specie, quasi mai commestibili e predabili, né ci siamo posti presto problemi di coltivazione, domesticazione, allevamento. I geni, i popoli, le lingue mostrano come prima del </a:t>
            </a:r>
            <a:r>
              <a:rPr lang="it-IT" sz="1400" b="0"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Neolitico</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 </a:t>
            </a:r>
            <a:r>
              <a:rPr lang="it-IT" sz="1400" b="0"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(la «preistoria») </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c’è stata la “Rivoluzione Paleolitica”: arte, riti, tecnologie, comunicazione, cottura dei cibi, innumerevoli “adattamenti” cominciano ad accompagnare l’atlante del popolamento umano, sopravvivenza e riproduzione in tutti i continenti dove siamo via via arrivati, attraverso multiple lente differenti ondate di animali sociali (in Australia prima che in Europa), che mai migrano soli. In tutto questo migrare abbiamo visto che erano perlopiù fughe dal clima e dai conflitti</a:t>
            </a:r>
            <a:r>
              <a:rPr lang="it-IT" sz="1400" b="0" dirty="0">
                <a:solidFill>
                  <a:schemeClr val="tx1"/>
                </a:solidFill>
                <a:latin typeface="Times New Roman" panose="02020603050405020304" pitchFamily="18" charset="0"/>
                <a:ea typeface="ヒラギノ角ゴ Pro W3" pitchFamily="-1" charset="-128"/>
                <a:cs typeface="Times New Roman" panose="02020603050405020304" pitchFamily="18" charset="0"/>
              </a:rPr>
              <a:t>.</a:t>
            </a:r>
            <a:endPar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endParaRPr>
          </a:p>
          <a:p>
            <a:pPr algn="just" eaLnBrk="1" hangingPunct="1"/>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Per </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la nostra specie le migrazioni sono state uno straordinario ordinario </a:t>
            </a:r>
            <a:r>
              <a:rPr lang="it-IT" sz="1400" b="0"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meccanismo evolutivo</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 una strategia </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prima </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inconscia poi conscia, iniziata prima dell’agricoltura e continuata poi, </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un’alternativa </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alla crisi della sopravvivenza o della riproduzione, un retaggio filogenetico (di altre specie, di  precedenti generazioni), un costrutto identitario ontogenetico e </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culturale, attraverso il quale </a:t>
            </a:r>
            <a:r>
              <a:rPr lang="it-IT" sz="1400" b="0"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identità e relazione sono due facce della stessa medaglia</a:t>
            </a:r>
            <a:r>
              <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rPr>
              <a:t>.</a:t>
            </a:r>
            <a:endParaRPr lang="it-IT" sz="1400" b="0" dirty="0" smtClean="0">
              <a:solidFill>
                <a:schemeClr val="tx1"/>
              </a:solidFill>
              <a:latin typeface="Times New Roman" panose="02020603050405020304" pitchFamily="18" charset="0"/>
              <a:ea typeface="ヒラギノ角ゴ Pro W3" pitchFamily="-1" charset="-128"/>
              <a:cs typeface="Times New Roman" panose="02020603050405020304" pitchFamily="18" charset="0"/>
            </a:endParaRPr>
          </a:p>
          <a:p>
            <a:endParaRPr lang="it-IT" sz="1200" dirty="0" smtClean="0"/>
          </a:p>
        </p:txBody>
      </p:sp>
      <p:pic>
        <p:nvPicPr>
          <p:cNvPr id="11269" name="Segnaposto contenuto 12" descr="darwin-1.gif"/>
          <p:cNvPicPr>
            <a:picLocks noGrp="1" noChangeAspect="1"/>
          </p:cNvPicPr>
          <p:nvPr>
            <p:ph sz="quarter" idx="2"/>
          </p:nvPr>
        </p:nvPicPr>
        <p:blipFill>
          <a:blip r:embed="rId2" cstate="print"/>
          <a:srcRect/>
          <a:stretch>
            <a:fillRect/>
          </a:stretch>
        </p:blipFill>
        <p:spPr>
          <a:xfrm>
            <a:off x="323850" y="4005263"/>
            <a:ext cx="4160838" cy="2693987"/>
          </a:xfrm>
        </p:spPr>
      </p:pic>
      <p:pic>
        <p:nvPicPr>
          <p:cNvPr id="11270" name="Segnaposto contenuto 13" descr="Darwin-2.gif"/>
          <p:cNvPicPr>
            <a:picLocks noGrp="1" noChangeAspect="1"/>
          </p:cNvPicPr>
          <p:nvPr>
            <p:ph sz="quarter" idx="4"/>
          </p:nvPr>
        </p:nvPicPr>
        <p:blipFill>
          <a:blip r:embed="rId3" cstate="print"/>
          <a:srcRect/>
          <a:stretch>
            <a:fillRect/>
          </a:stretch>
        </p:blipFill>
        <p:spPr>
          <a:xfrm>
            <a:off x="4643438" y="4005263"/>
            <a:ext cx="4227512" cy="2709862"/>
          </a:xfrm>
        </p:spPr>
      </p:pic>
      <p:sp>
        <p:nvSpPr>
          <p:cNvPr id="4" name="Segnaposto numero diapositiva 3"/>
          <p:cNvSpPr>
            <a:spLocks noGrp="1"/>
          </p:cNvSpPr>
          <p:nvPr>
            <p:ph type="sldNum" sz="quarter" idx="12"/>
          </p:nvPr>
        </p:nvSpPr>
        <p:spPr/>
        <p:txBody>
          <a:bodyPr/>
          <a:lstStyle/>
          <a:p>
            <a:pPr>
              <a:defRPr/>
            </a:pPr>
            <a:fld id="{4054CA1F-9B21-4592-885D-D4093D72F519}" type="slidenum">
              <a:rPr lang="it-IT" smtClean="0"/>
              <a:pPr>
                <a:defRPr/>
              </a:pPr>
              <a:t>12</a:t>
            </a:fld>
            <a:endParaRPr lang="it-IT"/>
          </a:p>
        </p:txBody>
      </p:sp>
      <p:sp>
        <p:nvSpPr>
          <p:cNvPr id="8" name="Segnaposto piè di pagina 7"/>
          <p:cNvSpPr>
            <a:spLocks noGrp="1"/>
          </p:cNvSpPr>
          <p:nvPr>
            <p:ph type="ftr" sz="quarter" idx="11"/>
          </p:nvPr>
        </p:nvSpPr>
        <p:spPr>
          <a:xfrm>
            <a:off x="35494" y="6492875"/>
            <a:ext cx="3317305" cy="320501"/>
          </a:xfrm>
        </p:spPr>
        <p:txBody>
          <a:bodyPr/>
          <a:lstStyle/>
          <a:p>
            <a:pPr>
              <a:defRPr/>
            </a:pPr>
            <a:r>
              <a:rPr lang="it-IT" sz="1000" dirty="0" smtClean="0"/>
              <a:t>Calzolaio </a:t>
            </a:r>
            <a:r>
              <a:rPr lang="it-IT" sz="1000" dirty="0" smtClean="0"/>
              <a:t>2022</a:t>
            </a:r>
            <a:endParaRPr lang="it-IT" sz="1000" dirty="0"/>
          </a:p>
        </p:txBody>
      </p:sp>
    </p:spTree>
    <p:extLst>
      <p:ext uri="{BB962C8B-B14F-4D97-AF65-F5344CB8AC3E}">
        <p14:creationId xmlns:p14="http://schemas.microsoft.com/office/powerpoint/2010/main" val="11622843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olo 1"/>
          <p:cNvSpPr>
            <a:spLocks noGrp="1"/>
          </p:cNvSpPr>
          <p:nvPr>
            <p:ph type="title"/>
          </p:nvPr>
        </p:nvSpPr>
        <p:spPr>
          <a:xfrm>
            <a:off x="0" y="116632"/>
            <a:ext cx="9144000" cy="647749"/>
          </a:xfrm>
        </p:spPr>
        <p:txBody>
          <a:bodyPr/>
          <a:lstStyle/>
          <a:p>
            <a:pPr eaLnBrk="1" hangingPunct="1"/>
            <a:r>
              <a:rPr lang="it-IT" sz="2800" b="1" dirty="0" smtClean="0">
                <a:latin typeface="Times New Roman" panose="02020603050405020304" pitchFamily="18" charset="0"/>
                <a:ea typeface="ヒラギノ角ゴ Pro W3" pitchFamily="-1" charset="-128"/>
                <a:cs typeface="Times New Roman" panose="02020603050405020304" pitchFamily="18" charset="0"/>
              </a:rPr>
              <a:t>La storia del migrare, </a:t>
            </a:r>
            <a:r>
              <a:rPr lang="it-IT" sz="2000" b="1" dirty="0" smtClean="0">
                <a:latin typeface="Times New Roman" panose="02020603050405020304" pitchFamily="18" charset="0"/>
                <a:ea typeface="ヒラギノ角ゴ Pro W3" pitchFamily="-1" charset="-128"/>
                <a:cs typeface="Times New Roman" panose="02020603050405020304" pitchFamily="18" charset="0"/>
              </a:rPr>
              <a:t>e-migrazioni e </a:t>
            </a:r>
            <a:r>
              <a:rPr lang="it-IT" sz="2000" b="1" dirty="0" err="1" smtClean="0">
                <a:latin typeface="Times New Roman" panose="02020603050405020304" pitchFamily="18" charset="0"/>
                <a:ea typeface="ヒラギノ角ゴ Pro W3" pitchFamily="-1" charset="-128"/>
                <a:cs typeface="Times New Roman" panose="02020603050405020304" pitchFamily="18" charset="0"/>
              </a:rPr>
              <a:t>im</a:t>
            </a:r>
            <a:r>
              <a:rPr lang="it-IT" sz="2000" b="1" dirty="0" smtClean="0">
                <a:latin typeface="Times New Roman" panose="02020603050405020304" pitchFamily="18" charset="0"/>
                <a:ea typeface="ヒラギノ角ゴ Pro W3" pitchFamily="-1" charset="-128"/>
                <a:cs typeface="Times New Roman" panose="02020603050405020304" pitchFamily="18" charset="0"/>
              </a:rPr>
              <a:t>-migrazioni</a:t>
            </a:r>
            <a:endParaRPr lang="it-IT" sz="4000" b="1" dirty="0" smtClean="0">
              <a:latin typeface="Times New Roman" panose="02020603050405020304" pitchFamily="18" charset="0"/>
              <a:ea typeface="ヒラギノ角ゴ Pro W3" pitchFamily="-1" charset="-128"/>
              <a:cs typeface="Times New Roman" panose="02020603050405020304" pitchFamily="18" charset="0"/>
            </a:endParaRPr>
          </a:p>
        </p:txBody>
      </p:sp>
      <p:sp>
        <p:nvSpPr>
          <p:cNvPr id="3076" name="Segnaposto testo 3"/>
          <p:cNvSpPr>
            <a:spLocks noGrp="1"/>
          </p:cNvSpPr>
          <p:nvPr>
            <p:ph type="body" idx="2"/>
          </p:nvPr>
        </p:nvSpPr>
        <p:spPr>
          <a:xfrm>
            <a:off x="0" y="1052736"/>
            <a:ext cx="4427984" cy="5616624"/>
          </a:xfrm>
        </p:spPr>
        <p:txBody>
          <a:bodyPr>
            <a:normAutofit lnSpcReduction="10000"/>
          </a:bodyPr>
          <a:lstStyle/>
          <a:p>
            <a:pPr algn="just" eaLnBrk="1" fontAlgn="auto" hangingPunct="1">
              <a:spcAft>
                <a:spcPts val="0"/>
              </a:spcAft>
              <a:buClr>
                <a:schemeClr val="accent3"/>
              </a:buClr>
              <a:buFont typeface="Arial" pitchFamily="34" charset="0"/>
              <a:buChar char="•"/>
              <a:defRPr/>
            </a:pPr>
            <a:r>
              <a:rPr lang="it-IT" sz="1600" dirty="0" smtClean="0">
                <a:latin typeface="Times New Roman" panose="02020603050405020304" pitchFamily="18" charset="0"/>
                <a:ea typeface="ヒラギノ角ゴ Pro W3" pitchFamily="-1" charset="-128"/>
                <a:cs typeface="Times New Roman" panose="02020603050405020304" pitchFamily="18" charset="0"/>
              </a:rPr>
              <a:t> Dopo circa 20 anni di conferenze Onu (e varie attività connesse) su questi temi a fine 2010 era uscito </a:t>
            </a:r>
            <a:r>
              <a:rPr lang="it-IT" sz="1600" b="1" dirty="0" smtClean="0">
                <a:latin typeface="Times New Roman" panose="02020603050405020304" pitchFamily="18" charset="0"/>
                <a:ea typeface="ヒラギノ角ゴ Pro W3" pitchFamily="-1" charset="-128"/>
                <a:cs typeface="Times New Roman" panose="02020603050405020304" pitchFamily="18" charset="0"/>
              </a:rPr>
              <a:t>un mio libro, </a:t>
            </a:r>
            <a:r>
              <a:rPr lang="it-IT" sz="1600" dirty="0" smtClean="0">
                <a:latin typeface="Times New Roman" panose="02020603050405020304" pitchFamily="18" charset="0"/>
                <a:ea typeface="ヒラギノ角ゴ Pro W3" pitchFamily="-1" charset="-128"/>
                <a:cs typeface="Times New Roman" panose="02020603050405020304" pitchFamily="18" charset="0"/>
              </a:rPr>
              <a:t>esaurito, ad aprile 2016 ne è uscita l’edizione tascabile. </a:t>
            </a:r>
          </a:p>
          <a:p>
            <a:pPr algn="just" eaLnBrk="1" fontAlgn="auto" hangingPunct="1">
              <a:spcAft>
                <a:spcPts val="0"/>
              </a:spcAft>
              <a:buClr>
                <a:schemeClr val="accent3"/>
              </a:buClr>
              <a:buFont typeface="Arial" pitchFamily="34" charset="0"/>
              <a:buChar char="•"/>
              <a:defRPr/>
            </a:pPr>
            <a:r>
              <a:rPr lang="it-IT" sz="1600" dirty="0">
                <a:latin typeface="Times New Roman" panose="02020603050405020304" pitchFamily="18" charset="0"/>
                <a:ea typeface="ヒラギノ角ゴ Pro W3" pitchFamily="-1" charset="-128"/>
                <a:cs typeface="Times New Roman" panose="02020603050405020304" pitchFamily="18" charset="0"/>
              </a:rPr>
              <a:t> </a:t>
            </a:r>
            <a:r>
              <a:rPr lang="it-IT" sz="1600" dirty="0" smtClean="0">
                <a:latin typeface="Times New Roman" panose="02020603050405020304" pitchFamily="18" charset="0"/>
                <a:ea typeface="ヒラギノ角ゴ Pro W3" pitchFamily="-1" charset="-128"/>
                <a:cs typeface="Times New Roman" panose="02020603050405020304" pitchFamily="18" charset="0"/>
              </a:rPr>
              <a:t> «</a:t>
            </a:r>
            <a:r>
              <a:rPr lang="it-IT" sz="1600" dirty="0" err="1" smtClean="0">
                <a:latin typeface="Times New Roman" panose="02020603050405020304" pitchFamily="18" charset="0"/>
                <a:ea typeface="ヒラギノ角ゴ Pro W3" pitchFamily="-1" charset="-128"/>
                <a:cs typeface="Times New Roman" panose="02020603050405020304" pitchFamily="18" charset="0"/>
              </a:rPr>
              <a:t>Ecoprofughi</a:t>
            </a:r>
            <a:r>
              <a:rPr lang="it-IT" sz="1600" dirty="0" smtClean="0">
                <a:latin typeface="Times New Roman" panose="02020603050405020304" pitchFamily="18" charset="0"/>
                <a:ea typeface="ヒラギノ角ゴ Pro W3" pitchFamily="-1" charset="-128"/>
                <a:cs typeface="Times New Roman" panose="02020603050405020304" pitchFamily="18" charset="0"/>
              </a:rPr>
              <a:t>» è una prima storia del migrare, come attività diversa dal muoversi, che presuppone una geografia di luoghi (ambienti diversi, </a:t>
            </a:r>
            <a:r>
              <a:rPr lang="it-IT" sz="1600" b="1" dirty="0" smtClean="0">
                <a:latin typeface="Times New Roman" panose="02020603050405020304" pitchFamily="18" charset="0"/>
                <a:ea typeface="ヒラギノ角ゴ Pro W3" pitchFamily="-1" charset="-128"/>
                <a:cs typeface="Times New Roman" panose="02020603050405020304" pitchFamily="18" charset="0"/>
              </a:rPr>
              <a:t>confini</a:t>
            </a:r>
            <a:r>
              <a:rPr lang="it-IT" sz="1600" dirty="0" smtClean="0">
                <a:latin typeface="Times New Roman" panose="02020603050405020304" pitchFamily="18" charset="0"/>
                <a:ea typeface="ヒラギノ角ゴ Pro W3" pitchFamily="-1" charset="-128"/>
                <a:cs typeface="Times New Roman" panose="02020603050405020304" pitchFamily="18" charset="0"/>
              </a:rPr>
              <a:t>, </a:t>
            </a:r>
            <a:r>
              <a:rPr lang="it-IT" sz="1600" b="1" dirty="0" smtClean="0">
                <a:latin typeface="Times New Roman" panose="02020603050405020304" pitchFamily="18" charset="0"/>
                <a:ea typeface="ヒラギノ角ゴ Pro W3" pitchFamily="-1" charset="-128"/>
                <a:cs typeface="Times New Roman" panose="02020603050405020304" pitchFamily="18" charset="0"/>
              </a:rPr>
              <a:t>ecosistemi</a:t>
            </a:r>
            <a:r>
              <a:rPr lang="it-IT" sz="1600" dirty="0" smtClean="0">
                <a:latin typeface="Times New Roman" panose="02020603050405020304" pitchFamily="18" charset="0"/>
                <a:ea typeface="ヒラギノ角ゴ Pro W3" pitchFamily="-1" charset="-128"/>
                <a:cs typeface="Times New Roman" panose="02020603050405020304" pitchFamily="18" charset="0"/>
              </a:rPr>
              <a:t>), all’interno dell’ecosistema terrestre (atmosfera-acqua-terra, fattori biotici e abiotici), iniziata da specie (individui, comunità) precedenti quelle umane. </a:t>
            </a:r>
          </a:p>
          <a:p>
            <a:pPr algn="just" eaLnBrk="1" fontAlgn="auto" hangingPunct="1">
              <a:spcAft>
                <a:spcPts val="0"/>
              </a:spcAft>
              <a:buClr>
                <a:schemeClr val="accent3"/>
              </a:buClr>
              <a:buFont typeface="Arial" pitchFamily="34" charset="0"/>
              <a:buChar char="•"/>
              <a:defRPr/>
            </a:pPr>
            <a:r>
              <a:rPr lang="it-IT" sz="1600" dirty="0" smtClean="0">
                <a:latin typeface="Times New Roman" panose="02020603050405020304" pitchFamily="18" charset="0"/>
                <a:ea typeface="ヒラギノ角ゴ Pro W3" pitchFamily="-1" charset="-128"/>
                <a:cs typeface="Times New Roman" panose="02020603050405020304" pitchFamily="18" charset="0"/>
              </a:rPr>
              <a:t> Il </a:t>
            </a:r>
            <a:r>
              <a:rPr lang="it-IT" sz="1600" b="1" dirty="0" smtClean="0">
                <a:latin typeface="Times New Roman" panose="02020603050405020304" pitchFamily="18" charset="0"/>
                <a:ea typeface="ヒラギノ角ゴ Pro W3" pitchFamily="-1" charset="-128"/>
                <a:cs typeface="Times New Roman" panose="02020603050405020304" pitchFamily="18" charset="0"/>
              </a:rPr>
              <a:t>migrare</a:t>
            </a:r>
            <a:r>
              <a:rPr lang="it-IT" sz="1600" dirty="0" smtClean="0">
                <a:latin typeface="Times New Roman" panose="02020603050405020304" pitchFamily="18" charset="0"/>
                <a:ea typeface="ヒラギノ角ゴ Pro W3" pitchFamily="-1" charset="-128"/>
                <a:cs typeface="Times New Roman" panose="02020603050405020304" pitchFamily="18" charset="0"/>
              </a:rPr>
              <a:t> ha una sua storia, una sua evoluzione per </a:t>
            </a:r>
            <a:r>
              <a:rPr lang="it-IT" sz="1600" dirty="0">
                <a:latin typeface="Times New Roman" panose="02020603050405020304" pitchFamily="18" charset="0"/>
                <a:ea typeface="ヒラギノ角ゴ Pro W3" pitchFamily="-1" charset="-128"/>
                <a:cs typeface="Times New Roman" panose="02020603050405020304" pitchFamily="18" charset="0"/>
              </a:rPr>
              <a:t>molte specie </a:t>
            </a:r>
            <a:r>
              <a:rPr lang="it-IT" sz="1600" dirty="0" smtClean="0">
                <a:latin typeface="Times New Roman" panose="02020603050405020304" pitchFamily="18" charset="0"/>
                <a:ea typeface="ヒラギノ角ゴ Pro W3" pitchFamily="-1" charset="-128"/>
                <a:cs typeface="Times New Roman" panose="02020603050405020304" pitchFamily="18" charset="0"/>
              </a:rPr>
              <a:t>(descritte nel volume) e poi, in particolare, per la specie umana sapiente (non saremmo chi, dove, come siamo senza aver migrato, emigrato e immigrato con l’agricoltura e l’allevamento stanziali). </a:t>
            </a:r>
          </a:p>
          <a:p>
            <a:pPr algn="just" eaLnBrk="1" fontAlgn="auto" hangingPunct="1">
              <a:spcAft>
                <a:spcPts val="0"/>
              </a:spcAft>
              <a:buClr>
                <a:schemeClr val="accent3"/>
              </a:buClr>
              <a:buFont typeface="Arial" pitchFamily="34" charset="0"/>
              <a:buChar char="•"/>
              <a:defRPr/>
            </a:pPr>
            <a:r>
              <a:rPr lang="it-IT" sz="1600" dirty="0" smtClean="0">
                <a:latin typeface="Times New Roman" panose="02020603050405020304" pitchFamily="18" charset="0"/>
                <a:ea typeface="ヒラギノ角ゴ Pro W3" pitchFamily="-1" charset="-128"/>
                <a:cs typeface="Times New Roman" panose="02020603050405020304" pitchFamily="18" charset="0"/>
              </a:rPr>
              <a:t> La </a:t>
            </a:r>
            <a:r>
              <a:rPr lang="it-IT" sz="1600" b="1" dirty="0" smtClean="0">
                <a:latin typeface="Times New Roman" panose="02020603050405020304" pitchFamily="18" charset="0"/>
                <a:ea typeface="ヒラギノ角ゴ Pro W3" pitchFamily="-1" charset="-128"/>
                <a:cs typeface="Times New Roman" panose="02020603050405020304" pitchFamily="18" charset="0"/>
              </a:rPr>
              <a:t>sostenibilità </a:t>
            </a:r>
            <a:r>
              <a:rPr lang="it-IT" sz="1600" dirty="0" smtClean="0">
                <a:latin typeface="Times New Roman" panose="02020603050405020304" pitchFamily="18" charset="0"/>
                <a:ea typeface="ヒラギノ角ゴ Pro W3" pitchFamily="-1" charset="-128"/>
                <a:cs typeface="Times New Roman" panose="02020603050405020304" pitchFamily="18" charset="0"/>
              </a:rPr>
              <a:t>della presenza della nostra specie sulla Terra si pone da quando diventiamo soprattutto stanziali (</a:t>
            </a:r>
            <a:r>
              <a:rPr lang="it-IT" sz="1600" b="1" dirty="0" smtClean="0">
                <a:latin typeface="Times New Roman" panose="02020603050405020304" pitchFamily="18" charset="0"/>
                <a:ea typeface="ヒラギノ角ゴ Pro W3" pitchFamily="-1" charset="-128"/>
                <a:cs typeface="Times New Roman" panose="02020603050405020304" pitchFamily="18" charset="0"/>
              </a:rPr>
              <a:t>agricoltura</a:t>
            </a:r>
            <a:r>
              <a:rPr lang="it-IT" sz="1600" dirty="0" smtClean="0">
                <a:latin typeface="Times New Roman" panose="02020603050405020304" pitchFamily="18" charset="0"/>
                <a:ea typeface="ヒラギノ角ゴ Pro W3" pitchFamily="-1" charset="-128"/>
                <a:cs typeface="Times New Roman" panose="02020603050405020304" pitchFamily="18" charset="0"/>
              </a:rPr>
              <a:t>, Olocene, Neolitico).</a:t>
            </a:r>
          </a:p>
          <a:p>
            <a:pPr algn="just" eaLnBrk="1" fontAlgn="auto" hangingPunct="1">
              <a:spcAft>
                <a:spcPts val="0"/>
              </a:spcAft>
              <a:buClr>
                <a:schemeClr val="accent3"/>
              </a:buClr>
              <a:buFont typeface="Arial" pitchFamily="34" charset="0"/>
              <a:buChar char="•"/>
              <a:defRPr/>
            </a:pPr>
            <a:r>
              <a:rPr lang="it-IT" sz="1600" b="1" dirty="0" smtClean="0">
                <a:latin typeface="Times New Roman" panose="02020603050405020304" pitchFamily="18" charset="0"/>
                <a:ea typeface="ヒラギノ角ゴ Pro W3" pitchFamily="-1" charset="-128"/>
                <a:cs typeface="Times New Roman" panose="02020603050405020304" pitchFamily="18" charset="0"/>
              </a:rPr>
              <a:t>Servono ormai una teoria e un atlante storico globale delle migrazioni in una prospettiva evoluzionistica.</a:t>
            </a:r>
            <a:endParaRPr lang="it-IT" sz="1600" dirty="0" smtClean="0">
              <a:latin typeface="Times New Roman" panose="02020603050405020304" pitchFamily="18" charset="0"/>
              <a:ea typeface="ヒラギノ角ゴ Pro W3" pitchFamily="-1" charset="-128"/>
              <a:cs typeface="Times New Roman" panose="02020603050405020304" pitchFamily="18" charset="0"/>
            </a:endParaRPr>
          </a:p>
          <a:p>
            <a:pPr algn="just" eaLnBrk="1" fontAlgn="auto" hangingPunct="1">
              <a:spcAft>
                <a:spcPts val="0"/>
              </a:spcAft>
              <a:buClr>
                <a:schemeClr val="accent3"/>
              </a:buClr>
              <a:buFontTx/>
              <a:buChar char="•"/>
              <a:defRPr/>
            </a:pPr>
            <a:endParaRPr lang="it-IT" dirty="0" smtClean="0">
              <a:ea typeface="ヒラギノ角ゴ Pro W3" pitchFamily="-1" charset="-128"/>
            </a:endParaRPr>
          </a:p>
        </p:txBody>
      </p:sp>
      <p:pic>
        <p:nvPicPr>
          <p:cNvPr id="8196" name="Segnaposto contenuto 5" descr="ECOPROFUGHI-DEFINITIVA cover.JPG"/>
          <p:cNvPicPr>
            <a:picLocks noGrp="1" noChangeAspect="1"/>
          </p:cNvPicPr>
          <p:nvPr>
            <p:ph sz="half" idx="1"/>
          </p:nvPr>
        </p:nvPicPr>
        <p:blipFill>
          <a:blip r:embed="rId2" cstate="print"/>
          <a:srcRect/>
          <a:stretch>
            <a:fillRect/>
          </a:stretch>
        </p:blipFill>
        <p:spPr>
          <a:xfrm>
            <a:off x="6648782" y="764381"/>
            <a:ext cx="2171689" cy="3096667"/>
          </a:xfrm>
        </p:spPr>
      </p:pic>
      <p:sp>
        <p:nvSpPr>
          <p:cNvPr id="3077" name="Segnaposto numero diapositiva 4"/>
          <p:cNvSpPr>
            <a:spLocks noGrp="1"/>
          </p:cNvSpPr>
          <p:nvPr>
            <p:ph type="sldNum" sz="quarter" idx="12"/>
          </p:nvPr>
        </p:nvSpPr>
        <p:spPr/>
        <p:txBody>
          <a:bodyPr/>
          <a:lstStyle/>
          <a:p>
            <a:pPr>
              <a:defRPr/>
            </a:pPr>
            <a:fld id="{B0AEBBBC-3C16-435E-AEB7-A39FA523AD4D}" type="slidenum">
              <a:rPr lang="it-IT" smtClean="0"/>
              <a:pPr>
                <a:defRPr/>
              </a:pPr>
              <a:t>13</a:t>
            </a:fld>
            <a:endParaRPr lang="it-IT"/>
          </a:p>
        </p:txBody>
      </p:sp>
      <p:sp>
        <p:nvSpPr>
          <p:cNvPr id="6" name="Segnaposto piè di pagina 5"/>
          <p:cNvSpPr>
            <a:spLocks noGrp="1"/>
          </p:cNvSpPr>
          <p:nvPr>
            <p:ph type="ftr" sz="quarter" idx="11"/>
          </p:nvPr>
        </p:nvSpPr>
        <p:spPr>
          <a:xfrm>
            <a:off x="35496" y="6492876"/>
            <a:ext cx="3317304" cy="320824"/>
          </a:xfrm>
        </p:spPr>
        <p:txBody>
          <a:bodyPr/>
          <a:lstStyle/>
          <a:p>
            <a:pPr>
              <a:defRPr/>
            </a:pPr>
            <a:r>
              <a:rPr lang="it-IT" sz="1000" dirty="0" smtClean="0"/>
              <a:t>Calzolaio </a:t>
            </a:r>
            <a:r>
              <a:rPr lang="it-IT" sz="1000" dirty="0" smtClean="0"/>
              <a:t>2022</a:t>
            </a:r>
            <a:endParaRPr lang="it-IT" sz="1000" dirty="0"/>
          </a:p>
        </p:txBody>
      </p:sp>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9032" y="3603235"/>
            <a:ext cx="1809750" cy="2905125"/>
          </a:xfrm>
          <a:prstGeom prst="rect">
            <a:avLst/>
          </a:prstGeom>
        </p:spPr>
      </p:pic>
    </p:spTree>
    <p:extLst>
      <p:ext uri="{BB962C8B-B14F-4D97-AF65-F5344CB8AC3E}">
        <p14:creationId xmlns:p14="http://schemas.microsoft.com/office/powerpoint/2010/main" val="28994436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88641"/>
            <a:ext cx="4654352" cy="6532834"/>
          </a:xfrm>
        </p:spPr>
        <p:txBody>
          <a:bodyPr/>
          <a:lstStyle/>
          <a:p>
            <a:pPr marL="108000" indent="-285750">
              <a:buFont typeface="Arial" panose="020B0604020202020204" pitchFamily="34" charset="0"/>
              <a:buChar char="•"/>
            </a:pP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a:solidFill>
                  <a:srgbClr val="FF0000"/>
                </a:solidFill>
                <a:latin typeface="Times New Roman" panose="02020603050405020304" pitchFamily="18" charset="0"/>
                <a:cs typeface="Times New Roman" panose="02020603050405020304" pitchFamily="18" charset="0"/>
              </a:rPr>
              <a:t/>
            </a:r>
            <a:br>
              <a:rPr lang="it-IT" sz="1800" dirty="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Pag. 133 euro 12 (ristampato più volte)</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Oltre 70 presentazioni</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Presidente Boldrini Camera 10.11.16</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a:solidFill>
                  <a:srgbClr val="FF0000"/>
                </a:solidFill>
                <a:latin typeface="Times New Roman" panose="02020603050405020304" pitchFamily="18" charset="0"/>
                <a:cs typeface="Times New Roman" panose="02020603050405020304" pitchFamily="18" charset="0"/>
              </a:rPr>
              <a:t>m</a:t>
            </a:r>
            <a:r>
              <a:rPr lang="it-IT" sz="1800" dirty="0" smtClean="0">
                <a:solidFill>
                  <a:srgbClr val="FF0000"/>
                </a:solidFill>
                <a:latin typeface="Times New Roman" panose="02020603050405020304" pitchFamily="18" charset="0"/>
                <a:cs typeface="Times New Roman" panose="02020603050405020304" pitchFamily="18" charset="0"/>
              </a:rPr>
              <a:t>olte autorevoli recensioni</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b="1" dirty="0" smtClean="0">
                <a:solidFill>
                  <a:srgbClr val="FF0000"/>
                </a:solidFill>
                <a:latin typeface="Times New Roman" panose="02020603050405020304" pitchFamily="18" charset="0"/>
                <a:cs typeface="Times New Roman" panose="02020603050405020304" pitchFamily="18" charset="0"/>
              </a:rPr>
              <a:t>Pagina</a:t>
            </a:r>
            <a:r>
              <a:rPr lang="it-IT" sz="1800" dirty="0" smtClean="0">
                <a:solidFill>
                  <a:srgbClr val="FF0000"/>
                </a:solidFill>
                <a:latin typeface="Times New Roman" panose="02020603050405020304" pitchFamily="18" charset="0"/>
                <a:cs typeface="Times New Roman" panose="02020603050405020304" pitchFamily="18" charset="0"/>
              </a:rPr>
              <a:t> omonima </a:t>
            </a:r>
            <a:r>
              <a:rPr lang="it-IT" sz="1800" b="1" dirty="0" err="1" smtClean="0">
                <a:solidFill>
                  <a:srgbClr val="FF0000"/>
                </a:solidFill>
                <a:latin typeface="Times New Roman" panose="02020603050405020304" pitchFamily="18" charset="0"/>
                <a:cs typeface="Times New Roman" panose="02020603050405020304" pitchFamily="18" charset="0"/>
              </a:rPr>
              <a:t>Facebook</a:t>
            </a: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a:solidFill>
                  <a:srgbClr val="FF0000"/>
                </a:solidFill>
                <a:latin typeface="Times New Roman" panose="02020603050405020304" pitchFamily="18" charset="0"/>
                <a:cs typeface="Times New Roman" panose="02020603050405020304" pitchFamily="18" charset="0"/>
              </a:rPr>
              <a:t/>
            </a:r>
            <a:br>
              <a:rPr lang="it-IT" sz="1800" dirty="0">
                <a:solidFill>
                  <a:srgbClr val="FF0000"/>
                </a:solidFill>
                <a:latin typeface="Times New Roman" panose="02020603050405020304" pitchFamily="18" charset="0"/>
                <a:cs typeface="Times New Roman" panose="02020603050405020304" pitchFamily="18" charset="0"/>
              </a:rPr>
            </a:br>
            <a:r>
              <a:rPr lang="it-IT" sz="2000" dirty="0" smtClean="0">
                <a:solidFill>
                  <a:schemeClr val="tx1"/>
                </a:solidFill>
                <a:latin typeface="Times New Roman" panose="02020603050405020304" pitchFamily="18" charset="0"/>
                <a:cs typeface="Times New Roman" panose="02020603050405020304" pitchFamily="18" charset="0"/>
              </a:rPr>
              <a:t>Più o meno, uno dei concetti principali è il seguente: oggi e in futuro (non nel passato) non si diventa profughi se si rispetta il </a:t>
            </a:r>
            <a:r>
              <a:rPr lang="it-IT" sz="2000" b="1" dirty="0" smtClean="0">
                <a:solidFill>
                  <a:schemeClr val="tx1"/>
                </a:solidFill>
                <a:latin typeface="Times New Roman" panose="02020603050405020304" pitchFamily="18" charset="0"/>
                <a:cs typeface="Times New Roman" panose="02020603050405020304" pitchFamily="18" charset="0"/>
              </a:rPr>
              <a:t>diritto di restare</a:t>
            </a:r>
            <a:r>
              <a:rPr lang="it-IT" sz="2000" dirty="0" smtClean="0">
                <a:solidFill>
                  <a:schemeClr val="tx1"/>
                </a:solidFill>
                <a:latin typeface="Times New Roman" panose="02020603050405020304" pitchFamily="18" charset="0"/>
                <a:cs typeface="Times New Roman" panose="02020603050405020304" pitchFamily="18" charset="0"/>
              </a:rPr>
              <a:t> all’interno dei «propri» confini, nel «proprio» ambiente, nel luogo dove si è nati e cresciuti e si sceglierebbe di restare. E una certa </a:t>
            </a:r>
            <a:r>
              <a:rPr lang="it-IT" sz="2000" b="1" dirty="0" smtClean="0">
                <a:solidFill>
                  <a:schemeClr val="tx1"/>
                </a:solidFill>
                <a:latin typeface="Times New Roman" panose="02020603050405020304" pitchFamily="18" charset="0"/>
                <a:cs typeface="Times New Roman" panose="02020603050405020304" pitchFamily="18" charset="0"/>
              </a:rPr>
              <a:t>libertà di migrare </a:t>
            </a:r>
            <a:r>
              <a:rPr lang="it-IT" sz="2000" dirty="0" smtClean="0">
                <a:solidFill>
                  <a:schemeClr val="tx1"/>
                </a:solidFill>
                <a:latin typeface="Times New Roman" panose="02020603050405020304" pitchFamily="18" charset="0"/>
                <a:cs typeface="Times New Roman" panose="02020603050405020304" pitchFamily="18" charset="0"/>
              </a:rPr>
              <a:t>serve alla libertà di movimento, ai gruppi, ai popoli, agli Stati e a tutti. </a:t>
            </a:r>
            <a:r>
              <a:rPr lang="it-IT" sz="2400" dirty="0" smtClean="0"/>
              <a:t/>
            </a:r>
            <a:br>
              <a:rPr lang="it-IT" sz="2400" dirty="0" smtClean="0"/>
            </a:br>
            <a:r>
              <a:rPr lang="it-IT" sz="2400" dirty="0" smtClean="0"/>
              <a:t/>
            </a:r>
            <a:br>
              <a:rPr lang="it-IT" sz="2400" dirty="0" smtClean="0"/>
            </a:br>
            <a:endParaRPr lang="it-IT" sz="2400" dirty="0"/>
          </a:p>
        </p:txBody>
      </p:sp>
      <p:pic>
        <p:nvPicPr>
          <p:cNvPr id="6" name="Segnaposto contenuto 5" descr="IMMAGINE COPERTINA.jpg"/>
          <p:cNvPicPr>
            <a:picLocks noGrp="1" noChangeAspect="1"/>
          </p:cNvPicPr>
          <p:nvPr>
            <p:ph idx="1"/>
          </p:nvPr>
        </p:nvPicPr>
        <p:blipFill>
          <a:blip r:embed="rId2" cstate="print"/>
          <a:stretch>
            <a:fillRect/>
          </a:stretch>
        </p:blipFill>
        <p:spPr>
          <a:xfrm>
            <a:off x="5004048" y="404664"/>
            <a:ext cx="4139952" cy="6000684"/>
          </a:xfrm>
        </p:spPr>
      </p:pic>
      <p:sp>
        <p:nvSpPr>
          <p:cNvPr id="4" name="Segnaposto piè di pagina 3"/>
          <p:cNvSpPr>
            <a:spLocks noGrp="1"/>
          </p:cNvSpPr>
          <p:nvPr>
            <p:ph type="ftr" sz="quarter" idx="11"/>
          </p:nvPr>
        </p:nvSpPr>
        <p:spPr>
          <a:xfrm>
            <a:off x="35496" y="6525345"/>
            <a:ext cx="5984304" cy="288032"/>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14</a:t>
            </a:fld>
            <a:endParaRPr lang="it-IT"/>
          </a:p>
        </p:txBody>
      </p:sp>
    </p:spTree>
    <p:extLst>
      <p:ext uri="{BB962C8B-B14F-4D97-AF65-F5344CB8AC3E}">
        <p14:creationId xmlns:p14="http://schemas.microsoft.com/office/powerpoint/2010/main" val="3301902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1"/>
          <p:cNvSpPr>
            <a:spLocks noGrp="1"/>
          </p:cNvSpPr>
          <p:nvPr>
            <p:ph type="title"/>
          </p:nvPr>
        </p:nvSpPr>
        <p:spPr>
          <a:xfrm>
            <a:off x="0" y="1"/>
            <a:ext cx="9144000" cy="764704"/>
          </a:xfrm>
        </p:spPr>
        <p:txBody>
          <a:bodyPr/>
          <a:lstStyle/>
          <a:p>
            <a:r>
              <a:rPr lang="it-IT" dirty="0" smtClean="0">
                <a:latin typeface="Times New Roman" panose="02020603050405020304" pitchFamily="18" charset="0"/>
                <a:cs typeface="Times New Roman" panose="02020603050405020304" pitchFamily="18" charset="0"/>
              </a:rPr>
              <a:t>INCISO filosofico antropologico…</a:t>
            </a:r>
            <a:endParaRPr lang="it-IT" dirty="0">
              <a:latin typeface="Times New Roman" panose="02020603050405020304" pitchFamily="18" charset="0"/>
              <a:cs typeface="Times New Roman" panose="02020603050405020304" pitchFamily="18" charset="0"/>
            </a:endParaRPr>
          </a:p>
        </p:txBody>
      </p:sp>
      <p:sp>
        <p:nvSpPr>
          <p:cNvPr id="13" name="Segnaposto contenuto 12"/>
          <p:cNvSpPr>
            <a:spLocks noGrp="1"/>
          </p:cNvSpPr>
          <p:nvPr>
            <p:ph idx="1"/>
          </p:nvPr>
        </p:nvSpPr>
        <p:spPr>
          <a:xfrm>
            <a:off x="0" y="764704"/>
            <a:ext cx="9144000" cy="5956771"/>
          </a:xfrm>
        </p:spPr>
        <p:txBody>
          <a:bodyPr/>
          <a:lstStyle/>
          <a:p>
            <a:pPr algn="just">
              <a:spcBef>
                <a:spcPts val="400"/>
              </a:spcBef>
              <a:buFont typeface="Wingdings" panose="05000000000000000000" pitchFamily="2" charset="2"/>
              <a:buChar char="Ø"/>
            </a:pPr>
            <a:r>
              <a:rPr lang="it-IT" sz="2000" dirty="0" smtClean="0">
                <a:latin typeface="Times New Roman" panose="02020603050405020304" pitchFamily="18" charset="0"/>
                <a:cs typeface="Times New Roman" panose="02020603050405020304" pitchFamily="18" charset="0"/>
              </a:rPr>
              <a:t>Noi umani facciamo </a:t>
            </a:r>
            <a:r>
              <a:rPr lang="it-IT" sz="2000" dirty="0">
                <a:latin typeface="Times New Roman" panose="02020603050405020304" pitchFamily="18" charset="0"/>
                <a:cs typeface="Times New Roman" panose="02020603050405020304" pitchFamily="18" charset="0"/>
              </a:rPr>
              <a:t>parte della biosfera e abbiamo tra l'altro bisogno dei microbi, che sono anche dentro il nostro corpo e ci permettono di vivere, quindi dobbiamo comprendere che batteri e virus fanno parte della natura, evolvono come noi e ci sono sempre equilibri nuovi. Ogni qualvolta la popolazione umana entra in contatto con nuovi ambienti naturali è molto probabile che ci siano trasmissioni di nuovi patogeni. Dobbiamo forse passare a una visione più ecologica della nostra relazione con </a:t>
            </a:r>
            <a:r>
              <a:rPr lang="it-IT" sz="2000" dirty="0" smtClean="0">
                <a:latin typeface="Times New Roman" panose="02020603050405020304" pitchFamily="18" charset="0"/>
                <a:cs typeface="Times New Roman" panose="02020603050405020304" pitchFamily="18" charset="0"/>
              </a:rPr>
              <a:t>il contesto biologico e </a:t>
            </a:r>
            <a:r>
              <a:rPr lang="it-IT" sz="2000" dirty="0">
                <a:latin typeface="Times New Roman" panose="02020603050405020304" pitchFamily="18" charset="0"/>
                <a:cs typeface="Times New Roman" panose="02020603050405020304" pitchFamily="18" charset="0"/>
              </a:rPr>
              <a:t>tenerne conto nelle nostre </a:t>
            </a:r>
            <a:r>
              <a:rPr lang="it-IT" sz="2000" dirty="0" smtClean="0">
                <a:latin typeface="Times New Roman" panose="02020603050405020304" pitchFamily="18" charset="0"/>
                <a:cs typeface="Times New Roman" panose="02020603050405020304" pitchFamily="18" charset="0"/>
              </a:rPr>
              <a:t>azioni. </a:t>
            </a:r>
          </a:p>
          <a:p>
            <a:pPr algn="just">
              <a:spcBef>
                <a:spcPts val="400"/>
              </a:spcBef>
              <a:buFont typeface="Wingdings" panose="05000000000000000000" pitchFamily="2" charset="2"/>
              <a:buChar char="Ø"/>
            </a:pPr>
            <a:r>
              <a:rPr lang="it-IT" sz="2000" dirty="0" smtClean="0">
                <a:latin typeface="Times New Roman" panose="02020603050405020304" pitchFamily="18" charset="0"/>
                <a:cs typeface="Times New Roman" panose="02020603050405020304" pitchFamily="18" charset="0"/>
              </a:rPr>
              <a:t>Non </a:t>
            </a:r>
            <a:r>
              <a:rPr lang="it-IT" sz="2000" dirty="0">
                <a:latin typeface="Times New Roman" panose="02020603050405020304" pitchFamily="18" charset="0"/>
                <a:cs typeface="Times New Roman" panose="02020603050405020304" pitchFamily="18" charset="0"/>
              </a:rPr>
              <a:t>è questione di rifiuto dell’antropocentrismo: pensiamo noi, noi umani, ci relazioniamo noi a nostro modo, sette miliardi e </a:t>
            </a:r>
            <a:r>
              <a:rPr lang="it-IT" sz="2000" dirty="0" smtClean="0">
                <a:latin typeface="Times New Roman" panose="02020603050405020304" pitchFamily="18" charset="0"/>
                <a:cs typeface="Times New Roman" panose="02020603050405020304" pitchFamily="18" charset="0"/>
              </a:rPr>
              <a:t>ottocento </a:t>
            </a:r>
            <a:r>
              <a:rPr lang="it-IT" sz="2000" dirty="0">
                <a:latin typeface="Times New Roman" panose="02020603050405020304" pitchFamily="18" charset="0"/>
                <a:cs typeface="Times New Roman" panose="02020603050405020304" pitchFamily="18" charset="0"/>
              </a:rPr>
              <a:t>milioni di individui umani, dobbiamo garantire la sopravvivenza nostra e la nostra capacità riproduttiva, non ci piove. Siamo </a:t>
            </a:r>
            <a:r>
              <a:rPr lang="it-IT" sz="2000" i="1" dirty="0">
                <a:latin typeface="Times New Roman" panose="02020603050405020304" pitchFamily="18" charset="0"/>
                <a:cs typeface="Times New Roman" panose="02020603050405020304" pitchFamily="18" charset="0"/>
              </a:rPr>
              <a:t>antropocentrici </a:t>
            </a:r>
            <a:r>
              <a:rPr lang="it-IT" sz="2000" dirty="0">
                <a:latin typeface="Times New Roman" panose="02020603050405020304" pitchFamily="18" charset="0"/>
                <a:cs typeface="Times New Roman" panose="02020603050405020304" pitchFamily="18" charset="0"/>
              </a:rPr>
              <a:t>tanto quanto ogni altra specie è centrata su sé stessa, non c’è da vergognarsi. Visto che veniamo “prima noi” e gli altri (animali, vegetali, batteri, </a:t>
            </a:r>
            <a:r>
              <a:rPr lang="it-IT" sz="2000" dirty="0" smtClean="0">
                <a:latin typeface="Times New Roman" panose="02020603050405020304" pitchFamily="18" charset="0"/>
                <a:cs typeface="Times New Roman" panose="02020603050405020304" pitchFamily="18" charset="0"/>
              </a:rPr>
              <a:t>virus, extraterrestri</a:t>
            </a:r>
            <a:r>
              <a:rPr lang="it-IT" sz="2000" dirty="0">
                <a:latin typeface="Times New Roman" panose="02020603050405020304" pitchFamily="18" charset="0"/>
                <a:cs typeface="Times New Roman" panose="02020603050405020304" pitchFamily="18" charset="0"/>
              </a:rPr>
              <a:t>) li concepiamo con il nostro cervello, tanto vale riflettere un po’ di più e meglio su come funzionano, scientificamente, su noi rispetto a loro, sulle reciproche relazioni e migrazioni. Anche quando siamo arrivati noi (pure dove non c’erano mai stati prima umani viventi) abbiamo alterato delicati equilibri. Accade sempre quando si migra. Il fenomeno migratorio è unico, eppure diacronico, asimmetrico, biologico, evolutivo.</a:t>
            </a:r>
          </a:p>
        </p:txBody>
      </p:sp>
      <p:sp>
        <p:nvSpPr>
          <p:cNvPr id="5" name="Segnaposto piè di pagina 4"/>
          <p:cNvSpPr>
            <a:spLocks noGrp="1"/>
          </p:cNvSpPr>
          <p:nvPr>
            <p:ph type="ftr" sz="quarter" idx="11"/>
          </p:nvPr>
        </p:nvSpPr>
        <p:spPr>
          <a:xfrm>
            <a:off x="179512" y="6356350"/>
            <a:ext cx="5840288" cy="501650"/>
          </a:xfrm>
        </p:spPr>
        <p:txBody>
          <a:bodyPr/>
          <a:lstStyle/>
          <a:p>
            <a:r>
              <a:rPr lang="it-IT" sz="1000" dirty="0" smtClean="0"/>
              <a:t>Calzolaio </a:t>
            </a:r>
            <a:r>
              <a:rPr lang="it-IT" sz="1000" dirty="0" smtClean="0"/>
              <a:t>2022</a:t>
            </a:r>
            <a:endParaRPr lang="it-IT" sz="1000" dirty="0"/>
          </a:p>
        </p:txBody>
      </p:sp>
      <p:sp>
        <p:nvSpPr>
          <p:cNvPr id="6" name="Segnaposto numero diapositiva 5"/>
          <p:cNvSpPr>
            <a:spLocks noGrp="1"/>
          </p:cNvSpPr>
          <p:nvPr>
            <p:ph type="sldNum" sz="quarter" idx="12"/>
          </p:nvPr>
        </p:nvSpPr>
        <p:spPr/>
        <p:txBody>
          <a:bodyPr/>
          <a:lstStyle/>
          <a:p>
            <a:fld id="{399F623C-D4A0-4D6B-982C-EB2EA0CC6C6D}" type="slidenum">
              <a:rPr lang="it-IT" smtClean="0"/>
              <a:pPr/>
              <a:t>15</a:t>
            </a:fld>
            <a:endParaRPr lang="it-IT"/>
          </a:p>
        </p:txBody>
      </p:sp>
      <p:sp>
        <p:nvSpPr>
          <p:cNvPr id="14" name="Rectangle 1"/>
          <p:cNvSpPr>
            <a:spLocks noChangeArrowheads="1"/>
          </p:cNvSpPr>
          <p:nvPr/>
        </p:nvSpPr>
        <p:spPr bwMode="auto">
          <a:xfrm flipV="1">
            <a:off x="0" y="-224199"/>
            <a:ext cx="45719"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600" b="0" i="0" u="none" strike="noStrike" cap="none" normalizeH="0" baseline="0" dirty="0" smtClean="0">
                <a:ln>
                  <a:noFill/>
                </a:ln>
                <a:solidFill>
                  <a:schemeClr val="tx1"/>
                </a:solidFill>
                <a:effectLst/>
              </a:rPr>
              <a:t> </a:t>
            </a:r>
            <a:endParaRPr kumimoji="0" lang="it-IT" altLang="it-IT"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53043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
            <a:ext cx="9144000" cy="548680"/>
          </a:xfrm>
        </p:spPr>
        <p:txBody>
          <a:bodyPr/>
          <a:lstStyle/>
          <a:p>
            <a:r>
              <a:rPr lang="it-IT" sz="2800" b="1" dirty="0" smtClean="0">
                <a:latin typeface="Times New Roman" panose="02020603050405020304" pitchFamily="18" charset="0"/>
                <a:cs typeface="Times New Roman" panose="02020603050405020304" pitchFamily="18" charset="0"/>
              </a:rPr>
              <a:t>Perché è significativo per noi il migrare delle altre specie</a:t>
            </a:r>
            <a:endParaRPr lang="it-IT" sz="2800" b="1" dirty="0">
              <a:latin typeface="Times New Roman" panose="02020603050405020304" pitchFamily="18" charset="0"/>
              <a:cs typeface="Times New Roman" panose="02020603050405020304" pitchFamily="18" charset="0"/>
            </a:endParaRPr>
          </a:p>
        </p:txBody>
      </p:sp>
      <p:sp>
        <p:nvSpPr>
          <p:cNvPr id="3" name="Segnaposto contenuto 2"/>
          <p:cNvSpPr>
            <a:spLocks noGrp="1"/>
          </p:cNvSpPr>
          <p:nvPr>
            <p:ph sz="half" idx="1"/>
          </p:nvPr>
        </p:nvSpPr>
        <p:spPr>
          <a:xfrm>
            <a:off x="23504" y="456778"/>
            <a:ext cx="9144000" cy="6264697"/>
          </a:xfrm>
        </p:spPr>
        <p:txBody>
          <a:bodyPr/>
          <a:lstStyle/>
          <a:p>
            <a:pPr algn="just"/>
            <a:endParaRPr lang="it-IT" sz="1200" dirty="0" smtClean="0">
              <a:latin typeface="Times New Roman" panose="02020603050405020304" pitchFamily="18" charset="0"/>
              <a:cs typeface="Times New Roman" panose="02020603050405020304" pitchFamily="18" charset="0"/>
            </a:endParaRPr>
          </a:p>
          <a:p>
            <a:pPr algn="just"/>
            <a:r>
              <a:rPr lang="it-IT" sz="1900" dirty="0">
                <a:latin typeface="Times New Roman" panose="02020603050405020304" pitchFamily="18" charset="0"/>
                <a:cs typeface="Times New Roman" panose="02020603050405020304" pitchFamily="18" charset="0"/>
              </a:rPr>
              <a:t>La migrazione di individui delle diverse specie (anche non migratorie) può essere parzialmente passiva o intergenerazionale, ma non è mai solitaria, entra in un rapporto di reciproci adattamenti con gli ecosistemi e con molte altre specie.</a:t>
            </a:r>
          </a:p>
          <a:p>
            <a:pPr algn="just"/>
            <a:r>
              <a:rPr lang="it-IT" sz="1900" dirty="0">
                <a:latin typeface="Times New Roman" panose="02020603050405020304" pitchFamily="18" charset="0"/>
                <a:cs typeface="Times New Roman" panose="02020603050405020304" pitchFamily="18" charset="0"/>
              </a:rPr>
              <a:t>Da sei milioni di anni </a:t>
            </a:r>
            <a:r>
              <a:rPr lang="it-IT" sz="1900" dirty="0" smtClean="0">
                <a:latin typeface="Times New Roman" panose="02020603050405020304" pitchFamily="18" charset="0"/>
                <a:cs typeface="Times New Roman" panose="02020603050405020304" pitchFamily="18" charset="0"/>
              </a:rPr>
              <a:t>gruppi ominidi e umani hanno migrato in conseguenza del migrare di altre specie, per fuggire da loro o seguirle, per cacciarle o raccoglierle, oppure perché, soprattutto quando eravamo predati o in una nicchia, gli </a:t>
            </a:r>
            <a:r>
              <a:rPr lang="it-IT" sz="1900" dirty="0">
                <a:latin typeface="Times New Roman" panose="02020603050405020304" pitchFamily="18" charset="0"/>
                <a:cs typeface="Times New Roman" panose="02020603050405020304" pitchFamily="18" charset="0"/>
              </a:rPr>
              <a:t>animali sono stati volano di ispirazione, imitazione, proiezione per gli umani (</a:t>
            </a:r>
            <a:r>
              <a:rPr lang="it-IT" sz="1900" i="1" dirty="0" err="1">
                <a:latin typeface="Times New Roman" panose="02020603050405020304" pitchFamily="18" charset="0"/>
                <a:cs typeface="Times New Roman" panose="02020603050405020304" pitchFamily="18" charset="0"/>
              </a:rPr>
              <a:t>antropopoiesi</a:t>
            </a:r>
            <a:r>
              <a:rPr lang="it-IT" sz="1900" dirty="0">
                <a:latin typeface="Times New Roman" panose="02020603050405020304" pitchFamily="18" charset="0"/>
                <a:cs typeface="Times New Roman" panose="02020603050405020304" pitchFamily="18" charset="0"/>
              </a:rPr>
              <a:t>). </a:t>
            </a:r>
            <a:endParaRPr lang="it-IT" sz="1900" dirty="0" smtClean="0">
              <a:latin typeface="Times New Roman" panose="02020603050405020304" pitchFamily="18" charset="0"/>
              <a:cs typeface="Times New Roman" panose="02020603050405020304" pitchFamily="18" charset="0"/>
            </a:endParaRPr>
          </a:p>
          <a:p>
            <a:pPr algn="just"/>
            <a:r>
              <a:rPr lang="it-IT" sz="1900" dirty="0" smtClean="0">
                <a:latin typeface="Times New Roman" panose="02020603050405020304" pitchFamily="18" charset="0"/>
                <a:cs typeface="Times New Roman" panose="02020603050405020304" pitchFamily="18" charset="0"/>
              </a:rPr>
              <a:t>Ancora da sei milioni di anni poi </a:t>
            </a:r>
            <a:r>
              <a:rPr lang="it-IT" sz="1900" dirty="0">
                <a:latin typeface="Times New Roman" panose="02020603050405020304" pitchFamily="18" charset="0"/>
                <a:cs typeface="Times New Roman" panose="02020603050405020304" pitchFamily="18" charset="0"/>
              </a:rPr>
              <a:t>tantissime altre specie </a:t>
            </a:r>
            <a:r>
              <a:rPr lang="it-IT" sz="1900" dirty="0" smtClean="0">
                <a:latin typeface="Times New Roman" panose="02020603050405020304" pitchFamily="18" charset="0"/>
                <a:cs typeface="Times New Roman" panose="02020603050405020304" pitchFamily="18" charset="0"/>
              </a:rPr>
              <a:t>hanno migrato sempre più connesse </a:t>
            </a:r>
            <a:r>
              <a:rPr lang="it-IT" sz="1900" dirty="0">
                <a:latin typeface="Times New Roman" panose="02020603050405020304" pitchFamily="18" charset="0"/>
                <a:cs typeface="Times New Roman" panose="02020603050405020304" pitchFamily="18" charset="0"/>
              </a:rPr>
              <a:t>al migrare delle </a:t>
            </a:r>
            <a:r>
              <a:rPr lang="it-IT" sz="1900" i="1" dirty="0">
                <a:latin typeface="Times New Roman" panose="02020603050405020304" pitchFamily="18" charset="0"/>
                <a:cs typeface="Times New Roman" panose="02020603050405020304" pitchFamily="18" charset="0"/>
              </a:rPr>
              <a:t>specie (forme) umane</a:t>
            </a:r>
            <a:r>
              <a:rPr lang="it-IT" sz="1900" dirty="0">
                <a:latin typeface="Times New Roman" panose="02020603050405020304" pitchFamily="18" charset="0"/>
                <a:cs typeface="Times New Roman" panose="02020603050405020304" pitchFamily="18" charset="0"/>
              </a:rPr>
              <a:t>. Almeno dall’</a:t>
            </a:r>
            <a:r>
              <a:rPr lang="it-IT" sz="1900" i="1" dirty="0">
                <a:latin typeface="Times New Roman" panose="02020603050405020304" pitchFamily="18" charset="0"/>
                <a:cs typeface="Times New Roman" panose="02020603050405020304" pitchFamily="18" charset="0"/>
              </a:rPr>
              <a:t>uso del fuoco </a:t>
            </a:r>
            <a:r>
              <a:rPr lang="it-IT" sz="1900" dirty="0">
                <a:latin typeface="Times New Roman" panose="02020603050405020304" pitchFamily="18" charset="0"/>
                <a:cs typeface="Times New Roman" panose="02020603050405020304" pitchFamily="18" charset="0"/>
              </a:rPr>
              <a:t>abbiamo condizionato ecosistemi di tutti e migrazioni altrui. Le </a:t>
            </a:r>
            <a:r>
              <a:rPr lang="it-IT" sz="1900" dirty="0" smtClean="0">
                <a:latin typeface="Times New Roman" panose="02020603050405020304" pitchFamily="18" charset="0"/>
                <a:cs typeface="Times New Roman" panose="02020603050405020304" pitchFamily="18" charset="0"/>
              </a:rPr>
              <a:t>nostre migrazioni </a:t>
            </a:r>
            <a:r>
              <a:rPr lang="it-IT" sz="1900" dirty="0">
                <a:latin typeface="Times New Roman" panose="02020603050405020304" pitchFamily="18" charset="0"/>
                <a:cs typeface="Times New Roman" panose="02020603050405020304" pitchFamily="18" charset="0"/>
              </a:rPr>
              <a:t>non sono mai </a:t>
            </a:r>
            <a:r>
              <a:rPr lang="it-IT" sz="1900" dirty="0" smtClean="0">
                <a:latin typeface="Times New Roman" panose="02020603050405020304" pitchFamily="18" charset="0"/>
                <a:cs typeface="Times New Roman" panose="02020603050405020304" pitchFamily="18" charset="0"/>
              </a:rPr>
              <a:t>state solitarie</a:t>
            </a:r>
            <a:r>
              <a:rPr lang="it-IT" sz="1900" dirty="0">
                <a:latin typeface="Times New Roman" panose="02020603050405020304" pitchFamily="18" charset="0"/>
                <a:cs typeface="Times New Roman" panose="02020603050405020304" pitchFamily="18" charset="0"/>
              </a:rPr>
              <a:t>, anche da quando le nostre </a:t>
            </a:r>
            <a:r>
              <a:rPr lang="it-IT" sz="1900" dirty="0" smtClean="0">
                <a:latin typeface="Times New Roman" panose="02020603050405020304" pitchFamily="18" charset="0"/>
                <a:cs typeface="Times New Roman" panose="02020603050405020304" pitchFamily="18" charset="0"/>
              </a:rPr>
              <a:t>hanno cominciato a diventare un poco </a:t>
            </a:r>
            <a:r>
              <a:rPr lang="it-IT" sz="1900" dirty="0">
                <a:latin typeface="Times New Roman" panose="02020603050405020304" pitchFamily="18" charset="0"/>
                <a:cs typeface="Times New Roman" panose="02020603050405020304" pitchFamily="18" charset="0"/>
              </a:rPr>
              <a:t>più libere.</a:t>
            </a:r>
          </a:p>
          <a:p>
            <a:pPr algn="just"/>
            <a:r>
              <a:rPr lang="it-IT" sz="1900" dirty="0">
                <a:latin typeface="Times New Roman" panose="02020603050405020304" pitchFamily="18" charset="0"/>
                <a:cs typeface="Times New Roman" panose="02020603050405020304" pitchFamily="18" charset="0"/>
              </a:rPr>
              <a:t>Tutto ciò è stato è particolarmente evidente coi </a:t>
            </a:r>
            <a:r>
              <a:rPr lang="it-IT" sz="1900" i="1" dirty="0">
                <a:latin typeface="Times New Roman" panose="02020603050405020304" pitchFamily="18" charset="0"/>
                <a:cs typeface="Times New Roman" panose="02020603050405020304" pitchFamily="18" charset="0"/>
              </a:rPr>
              <a:t>sapiens</a:t>
            </a:r>
            <a:r>
              <a:rPr lang="it-IT" sz="1900" dirty="0">
                <a:latin typeface="Times New Roman" panose="02020603050405020304" pitchFamily="18" charset="0"/>
                <a:cs typeface="Times New Roman" panose="02020603050405020304" pitchFamily="18" charset="0"/>
              </a:rPr>
              <a:t>, poi con i </a:t>
            </a:r>
            <a:r>
              <a:rPr lang="it-IT" sz="1900" i="1" dirty="0">
                <a:latin typeface="Times New Roman" panose="02020603050405020304" pitchFamily="18" charset="0"/>
                <a:cs typeface="Times New Roman" panose="02020603050405020304" pitchFamily="18" charset="0"/>
              </a:rPr>
              <a:t>sapiens</a:t>
            </a:r>
            <a:r>
              <a:rPr lang="it-IT" sz="1900" dirty="0">
                <a:latin typeface="Times New Roman" panose="02020603050405020304" pitchFamily="18" charset="0"/>
                <a:cs typeface="Times New Roman" panose="02020603050405020304" pitchFamily="18" charset="0"/>
              </a:rPr>
              <a:t> </a:t>
            </a:r>
            <a:r>
              <a:rPr lang="it-IT" sz="1900" dirty="0" smtClean="0">
                <a:latin typeface="Times New Roman" panose="02020603050405020304" pitchFamily="18" charset="0"/>
                <a:cs typeface="Times New Roman" panose="02020603050405020304" pitchFamily="18" charset="0"/>
              </a:rPr>
              <a:t>di cui abbiamo maggior traccia genetica, poi con i </a:t>
            </a:r>
            <a:r>
              <a:rPr lang="it-IT" sz="1900" i="1" dirty="0" smtClean="0">
                <a:latin typeface="Times New Roman" panose="02020603050405020304" pitchFamily="18" charset="0"/>
                <a:cs typeface="Times New Roman" panose="02020603050405020304" pitchFamily="18" charset="0"/>
              </a:rPr>
              <a:t>sapiens </a:t>
            </a:r>
            <a:r>
              <a:rPr lang="it-IT" sz="1900" dirty="0" smtClean="0">
                <a:latin typeface="Times New Roman" panose="02020603050405020304" pitchFamily="18" charset="0"/>
                <a:cs typeface="Times New Roman" panose="02020603050405020304" pitchFamily="18" charset="0"/>
              </a:rPr>
              <a:t>perlopiù </a:t>
            </a:r>
            <a:r>
              <a:rPr lang="it-IT" sz="1900" dirty="0">
                <a:latin typeface="Times New Roman" panose="02020603050405020304" pitchFamily="18" charset="0"/>
                <a:cs typeface="Times New Roman" panose="02020603050405020304" pitchFamily="18" charset="0"/>
              </a:rPr>
              <a:t>agricoltori residenziali (schiavisti), poi con l’economia industriale capitalistica e ora con i cambiamenti climatici antropici globali</a:t>
            </a:r>
            <a:r>
              <a:rPr lang="it-IT" sz="1900" dirty="0" smtClean="0">
                <a:latin typeface="Times New Roman" panose="02020603050405020304" pitchFamily="18" charset="0"/>
                <a:cs typeface="Times New Roman" panose="02020603050405020304" pitchFamily="18" charset="0"/>
              </a:rPr>
              <a:t>.</a:t>
            </a:r>
          </a:p>
          <a:p>
            <a:pPr algn="just"/>
            <a:r>
              <a:rPr lang="it-IT" sz="1900" dirty="0">
                <a:latin typeface="Times New Roman" panose="02020603050405020304" pitchFamily="18" charset="0"/>
                <a:cs typeface="Times New Roman" panose="02020603050405020304" pitchFamily="18" charset="0"/>
              </a:rPr>
              <a:t>Ora molti stanno cercando di impedire immigrazioni entro i propri confini (nazionali), anche se tutti insieme forse stiamo, comunque, superando alcuni </a:t>
            </a:r>
            <a:r>
              <a:rPr lang="it-IT" sz="1900" i="1" dirty="0">
                <a:latin typeface="Times New Roman" panose="02020603050405020304" pitchFamily="18" charset="0"/>
                <a:cs typeface="Times New Roman" panose="02020603050405020304" pitchFamily="18" charset="0"/>
              </a:rPr>
              <a:t>confini </a:t>
            </a:r>
            <a:r>
              <a:rPr lang="it-IT" sz="1900" i="1" dirty="0" smtClean="0">
                <a:latin typeface="Times New Roman" panose="02020603050405020304" pitchFamily="18" charset="0"/>
                <a:cs typeface="Times New Roman" panose="02020603050405020304" pitchFamily="18" charset="0"/>
              </a:rPr>
              <a:t>planetari. </a:t>
            </a:r>
          </a:p>
          <a:p>
            <a:pPr algn="just"/>
            <a:r>
              <a:rPr lang="it-IT" sz="1900" b="1" dirty="0" smtClean="0">
                <a:latin typeface="Times New Roman" panose="02020603050405020304" pitchFamily="18" charset="0"/>
                <a:cs typeface="Times New Roman" panose="02020603050405020304" pitchFamily="18" charset="0"/>
              </a:rPr>
              <a:t>I fatti sono che le specie non hanno confini nazionali e che si emigra dagli Stati più o meno quanto si emigra, di un accordo globale non si può fare a meno.</a:t>
            </a:r>
            <a:endParaRPr lang="it-IT" sz="2000" b="1" dirty="0" smtClean="0">
              <a:latin typeface="Times New Roman" panose="02020603050405020304" pitchFamily="18" charset="0"/>
              <a:cs typeface="Times New Roman" panose="02020603050405020304" pitchFamily="18" charset="0"/>
            </a:endParaRPr>
          </a:p>
          <a:p>
            <a:endParaRPr lang="it-IT" sz="1600" dirty="0"/>
          </a:p>
        </p:txBody>
      </p:sp>
      <p:sp>
        <p:nvSpPr>
          <p:cNvPr id="5" name="Segnaposto piè di pagina 4"/>
          <p:cNvSpPr>
            <a:spLocks noGrp="1"/>
          </p:cNvSpPr>
          <p:nvPr>
            <p:ph type="ftr" sz="quarter" idx="11"/>
          </p:nvPr>
        </p:nvSpPr>
        <p:spPr>
          <a:xfrm>
            <a:off x="35496" y="6453336"/>
            <a:ext cx="5984304" cy="360040"/>
          </a:xfrm>
        </p:spPr>
        <p:txBody>
          <a:bodyPr/>
          <a:lstStyle/>
          <a:p>
            <a:pPr>
              <a:defRPr/>
            </a:pPr>
            <a:r>
              <a:rPr lang="it-IT" sz="1000" dirty="0" smtClean="0"/>
              <a:t>Calzolaio </a:t>
            </a:r>
            <a:r>
              <a:rPr lang="it-IT" sz="1000" dirty="0" smtClean="0"/>
              <a:t>2022</a:t>
            </a:r>
            <a:endParaRPr lang="it-IT" sz="1000" dirty="0"/>
          </a:p>
        </p:txBody>
      </p:sp>
      <p:sp>
        <p:nvSpPr>
          <p:cNvPr id="6" name="Segnaposto numero diapositiva 5"/>
          <p:cNvSpPr>
            <a:spLocks noGrp="1"/>
          </p:cNvSpPr>
          <p:nvPr>
            <p:ph type="sldNum" sz="quarter" idx="12"/>
          </p:nvPr>
        </p:nvSpPr>
        <p:spPr/>
        <p:txBody>
          <a:bodyPr/>
          <a:lstStyle/>
          <a:p>
            <a:pPr>
              <a:defRPr/>
            </a:pPr>
            <a:fld id="{399F623C-D4A0-4D6B-982C-EB2EA0CC6C6D}" type="slidenum">
              <a:rPr lang="it-IT" smtClean="0"/>
              <a:pPr>
                <a:defRPr/>
              </a:pPr>
              <a:t>16</a:t>
            </a:fld>
            <a:endParaRPr lang="it-IT" dirty="0"/>
          </a:p>
        </p:txBody>
      </p:sp>
    </p:spTree>
    <p:extLst>
      <p:ext uri="{BB962C8B-B14F-4D97-AF65-F5344CB8AC3E}">
        <p14:creationId xmlns:p14="http://schemas.microsoft.com/office/powerpoint/2010/main" val="1274181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olo 5"/>
          <p:cNvSpPr>
            <a:spLocks noGrp="1"/>
          </p:cNvSpPr>
          <p:nvPr>
            <p:ph type="title"/>
          </p:nvPr>
        </p:nvSpPr>
        <p:spPr>
          <a:xfrm>
            <a:off x="0" y="116633"/>
            <a:ext cx="9252520" cy="451941"/>
          </a:xfrm>
        </p:spPr>
        <p:txBody>
          <a:bodyPr/>
          <a:lstStyle/>
          <a:p>
            <a:pPr eaLnBrk="1" hangingPunct="1"/>
            <a:r>
              <a:rPr lang="it-IT" sz="2800" b="1" dirty="0" smtClean="0">
                <a:latin typeface="Times New Roman" panose="02020603050405020304" pitchFamily="18" charset="0"/>
                <a:ea typeface="ヒラギノ角ゴ Pro W3" pitchFamily="-1" charset="-128"/>
                <a:cs typeface="Times New Roman" panose="02020603050405020304" pitchFamily="18" charset="0"/>
              </a:rPr>
              <a:t>Altre domande e s</a:t>
            </a:r>
            <a:r>
              <a:rPr lang="it-IT" sz="2800" b="1" dirty="0" smtClean="0">
                <a:latin typeface="Times New Roman" panose="02020603050405020304" pitchFamily="18" charset="0"/>
                <a:ea typeface="ヒラギノ角ゴ Pro W3" pitchFamily="-1" charset="-128"/>
                <a:cs typeface="Times New Roman" panose="02020603050405020304" pitchFamily="18" charset="0"/>
              </a:rPr>
              <a:t>punti </a:t>
            </a:r>
            <a:r>
              <a:rPr lang="it-IT" sz="2800" b="1" dirty="0" smtClean="0">
                <a:latin typeface="Times New Roman" panose="02020603050405020304" pitchFamily="18" charset="0"/>
                <a:ea typeface="ヒラギノ角ゴ Pro W3" pitchFamily="-1" charset="-128"/>
                <a:cs typeface="Times New Roman" panose="02020603050405020304" pitchFamily="18" charset="0"/>
              </a:rPr>
              <a:t>(da prima della preistoria a domani)</a:t>
            </a:r>
          </a:p>
        </p:txBody>
      </p:sp>
      <p:sp>
        <p:nvSpPr>
          <p:cNvPr id="62467" name="Segnaposto contenuto 6"/>
          <p:cNvSpPr>
            <a:spLocks noGrp="1"/>
          </p:cNvSpPr>
          <p:nvPr>
            <p:ph idx="1"/>
          </p:nvPr>
        </p:nvSpPr>
        <p:spPr>
          <a:xfrm>
            <a:off x="0" y="692696"/>
            <a:ext cx="9144000" cy="5800179"/>
          </a:xfrm>
        </p:spPr>
        <p:txBody>
          <a:bodyPr/>
          <a:lstStyle/>
          <a:p>
            <a:pPr algn="just"/>
            <a:r>
              <a:rPr lang="it-IT" sz="1800" dirty="0" smtClean="0">
                <a:latin typeface="Times New Roman" panose="02020603050405020304" pitchFamily="18" charset="0"/>
                <a:ea typeface="ヒラギノ角ゴ Pro W3" pitchFamily="-1" charset="-128"/>
                <a:cs typeface="Times New Roman" panose="02020603050405020304" pitchFamily="18" charset="0"/>
              </a:rPr>
              <a:t>La posizione eretta e il mal di schiena: </a:t>
            </a:r>
            <a:r>
              <a:rPr lang="it-IT" sz="1000" dirty="0">
                <a:latin typeface="Times New Roman" panose="02020603050405020304" pitchFamily="18" charset="0"/>
                <a:cs typeface="Times New Roman" panose="02020603050405020304" pitchFamily="18" charset="0"/>
              </a:rPr>
              <a:t>Solo </a:t>
            </a:r>
            <a:r>
              <a:rPr lang="it-IT" sz="1000" dirty="0" smtClean="0">
                <a:latin typeface="Times New Roman" panose="02020603050405020304" pitchFamily="18" charset="0"/>
                <a:cs typeface="Times New Roman" panose="02020603050405020304" pitchFamily="18" charset="0"/>
              </a:rPr>
              <a:t>circa 2 </a:t>
            </a:r>
            <a:r>
              <a:rPr lang="it-IT" sz="1000" dirty="0">
                <a:latin typeface="Times New Roman" panose="02020603050405020304" pitchFamily="18" charset="0"/>
                <a:cs typeface="Times New Roman" panose="02020603050405020304" pitchFamily="18" charset="0"/>
              </a:rPr>
              <a:t>milioni di anni fa, e solo </a:t>
            </a:r>
            <a:r>
              <a:rPr lang="it-IT" sz="1000" dirty="0" smtClean="0">
                <a:latin typeface="Times New Roman" panose="02020603050405020304" pitchFamily="18" charset="0"/>
                <a:cs typeface="Times New Roman" panose="02020603050405020304" pitchFamily="18" charset="0"/>
              </a:rPr>
              <a:t>con il </a:t>
            </a:r>
            <a:r>
              <a:rPr lang="it-IT" sz="1000" dirty="0">
                <a:latin typeface="Times New Roman" panose="02020603050405020304" pitchFamily="18" charset="0"/>
                <a:cs typeface="Times New Roman" panose="02020603050405020304" pitchFamily="18" charset="0"/>
              </a:rPr>
              <a:t>genere </a:t>
            </a:r>
            <a:r>
              <a:rPr lang="it-IT" sz="1000" i="1" dirty="0">
                <a:latin typeface="Times New Roman" panose="02020603050405020304" pitchFamily="18" charset="0"/>
                <a:cs typeface="Times New Roman" panose="02020603050405020304" pitchFamily="18" charset="0"/>
              </a:rPr>
              <a:t>Homo</a:t>
            </a:r>
            <a:r>
              <a:rPr lang="it-IT" sz="1000" dirty="0">
                <a:latin typeface="Times New Roman" panose="02020603050405020304" pitchFamily="18" charset="0"/>
                <a:cs typeface="Times New Roman" panose="02020603050405020304" pitchFamily="18" charset="0"/>
              </a:rPr>
              <a:t>, inizia la crescita dell’encefalo. </a:t>
            </a:r>
            <a:r>
              <a:rPr lang="it-IT" sz="1000" dirty="0" smtClean="0">
                <a:latin typeface="Times New Roman" panose="02020603050405020304" pitchFamily="18" charset="0"/>
                <a:cs typeface="Times New Roman" panose="02020603050405020304" pitchFamily="18" charset="0"/>
              </a:rPr>
              <a:t>Ben prima</a:t>
            </a:r>
            <a:r>
              <a:rPr lang="it-IT" sz="1000" dirty="0">
                <a:latin typeface="Times New Roman" panose="02020603050405020304" pitchFamily="18" charset="0"/>
                <a:cs typeface="Times New Roman" panose="02020603050405020304" pitchFamily="18" charset="0"/>
              </a:rPr>
              <a:t>, l’innovazione che ci fece divergere da tutte </a:t>
            </a:r>
            <a:r>
              <a:rPr lang="it-IT" sz="1000" dirty="0" smtClean="0">
                <a:latin typeface="Times New Roman" panose="02020603050405020304" pitchFamily="18" charset="0"/>
                <a:cs typeface="Times New Roman" panose="02020603050405020304" pitchFamily="18" charset="0"/>
              </a:rPr>
              <a:t>le altre </a:t>
            </a:r>
            <a:r>
              <a:rPr lang="it-IT" sz="1000" dirty="0">
                <a:latin typeface="Times New Roman" panose="02020603050405020304" pitchFamily="18" charset="0"/>
                <a:cs typeface="Times New Roman" panose="02020603050405020304" pitchFamily="18" charset="0"/>
              </a:rPr>
              <a:t>grandi scimmie </a:t>
            </a:r>
            <a:r>
              <a:rPr lang="it-IT" sz="1000" dirty="0" smtClean="0">
                <a:latin typeface="Times New Roman" panose="02020603050405020304" pitchFamily="18" charset="0"/>
                <a:cs typeface="Times New Roman" panose="02020603050405020304" pitchFamily="18" charset="0"/>
              </a:rPr>
              <a:t>scaturì </a:t>
            </a:r>
            <a:r>
              <a:rPr lang="it-IT" sz="1000" dirty="0">
                <a:latin typeface="Times New Roman" panose="02020603050405020304" pitchFamily="18" charset="0"/>
                <a:cs typeface="Times New Roman" panose="02020603050405020304" pitchFamily="18" charset="0"/>
              </a:rPr>
              <a:t>dai piedi e dalla loro </a:t>
            </a:r>
            <a:r>
              <a:rPr lang="it-IT" sz="1000" dirty="0" smtClean="0">
                <a:latin typeface="Times New Roman" panose="02020603050405020304" pitchFamily="18" charset="0"/>
                <a:cs typeface="Times New Roman" panose="02020603050405020304" pitchFamily="18" charset="0"/>
              </a:rPr>
              <a:t>meccanica. Precisamente</a:t>
            </a:r>
            <a:r>
              <a:rPr lang="it-IT" sz="1000" dirty="0">
                <a:latin typeface="Times New Roman" panose="02020603050405020304" pitchFamily="18" charset="0"/>
                <a:cs typeface="Times New Roman" panose="02020603050405020304" pitchFamily="18" charset="0"/>
              </a:rPr>
              <a:t>, dalla postura bipede: </a:t>
            </a:r>
            <a:r>
              <a:rPr lang="it-IT" sz="1000" dirty="0" smtClean="0">
                <a:latin typeface="Times New Roman" panose="02020603050405020304" pitchFamily="18" charset="0"/>
                <a:cs typeface="Times New Roman" panose="02020603050405020304" pitchFamily="18" charset="0"/>
              </a:rPr>
              <a:t>un’invenzione formidabile</a:t>
            </a:r>
            <a:r>
              <a:rPr lang="it-IT" sz="1000" dirty="0">
                <a:latin typeface="Times New Roman" panose="02020603050405020304" pitchFamily="18" charset="0"/>
                <a:cs typeface="Times New Roman" panose="02020603050405020304" pitchFamily="18" charset="0"/>
              </a:rPr>
              <a:t>, ma anche imperfetta, come </a:t>
            </a:r>
            <a:r>
              <a:rPr lang="it-IT" sz="1000" dirty="0" smtClean="0">
                <a:latin typeface="Times New Roman" panose="02020603050405020304" pitchFamily="18" charset="0"/>
                <a:cs typeface="Times New Roman" panose="02020603050405020304" pitchFamily="18" charset="0"/>
              </a:rPr>
              <a:t>spesso accade nell’evoluzione. L’abbandono </a:t>
            </a:r>
            <a:r>
              <a:rPr lang="it-IT" sz="1000" dirty="0">
                <a:latin typeface="Times New Roman" panose="02020603050405020304" pitchFamily="18" charset="0"/>
                <a:cs typeface="Times New Roman" panose="02020603050405020304" pitchFamily="18" charset="0"/>
              </a:rPr>
              <a:t>dell’andatura quadrupede </a:t>
            </a:r>
            <a:r>
              <a:rPr lang="it-IT" sz="1000" dirty="0" smtClean="0">
                <a:latin typeface="Times New Roman" panose="02020603050405020304" pitchFamily="18" charset="0"/>
                <a:cs typeface="Times New Roman" panose="02020603050405020304" pitchFamily="18" charset="0"/>
              </a:rPr>
              <a:t>comportò una </a:t>
            </a:r>
            <a:r>
              <a:rPr lang="it-IT" sz="1000" dirty="0">
                <a:latin typeface="Times New Roman" panose="02020603050405020304" pitchFamily="18" charset="0"/>
                <a:cs typeface="Times New Roman" panose="02020603050405020304" pitchFamily="18" charset="0"/>
              </a:rPr>
              <a:t>riorganizzazione costosa di tutta </a:t>
            </a:r>
            <a:r>
              <a:rPr lang="it-IT" sz="1000" dirty="0" smtClean="0">
                <a:latin typeface="Times New Roman" panose="02020603050405020304" pitchFamily="18" charset="0"/>
                <a:cs typeface="Times New Roman" panose="02020603050405020304" pitchFamily="18" charset="0"/>
              </a:rPr>
              <a:t>l’</a:t>
            </a:r>
            <a:r>
              <a:rPr lang="it-IT" sz="1000" dirty="0" err="1" smtClean="0">
                <a:latin typeface="Times New Roman" panose="02020603050405020304" pitchFamily="18" charset="0"/>
                <a:cs typeface="Times New Roman" panose="02020603050405020304" pitchFamily="18" charset="0"/>
              </a:rPr>
              <a:t>anatomi</a:t>
            </a:r>
            <a:r>
              <a:rPr lang="it-IT" sz="1000" dirty="0" smtClean="0">
                <a:latin typeface="Times New Roman" panose="02020603050405020304" pitchFamily="18" charset="0"/>
                <a:cs typeface="Times New Roman" panose="02020603050405020304" pitchFamily="18" charset="0"/>
              </a:rPr>
              <a:t> e adattamenti </a:t>
            </a:r>
            <a:r>
              <a:rPr lang="it-IT" sz="1000" dirty="0">
                <a:latin typeface="Times New Roman" panose="02020603050405020304" pitchFamily="18" charset="0"/>
                <a:cs typeface="Times New Roman" panose="02020603050405020304" pitchFamily="18" charset="0"/>
              </a:rPr>
              <a:t>secondari come corsa resistente sulla distanza, uso libero delle mani, riduzione della mandibola (una diversa conformazione della mascella inferiore e dei denti per masticare) e irruzione della vista in sostituzione dell’olfatto nella percezione del contesto colorato e dei pericoli. Emerse una diversa crescente capacità di migrare, precedendo e accompagnando </a:t>
            </a:r>
            <a:r>
              <a:rPr lang="it-IT" sz="1000" dirty="0" err="1">
                <a:latin typeface="Times New Roman" panose="02020603050405020304" pitchFamily="18" charset="0"/>
                <a:cs typeface="Times New Roman" panose="02020603050405020304" pitchFamily="18" charset="0"/>
              </a:rPr>
              <a:t>encefalizzazione</a:t>
            </a:r>
            <a:r>
              <a:rPr lang="it-IT" sz="1000" dirty="0">
                <a:latin typeface="Times New Roman" panose="02020603050405020304" pitchFamily="18" charset="0"/>
                <a:cs typeface="Times New Roman" panose="02020603050405020304" pitchFamily="18" charset="0"/>
              </a:rPr>
              <a:t> e comunicazione, imponendo assistenza alle donne durante il parto (per il proprio canale più stretto in posizione eretta e il cranio più grande del nascituro), gestione di una maggiore mortalità femminile e infantile, cure ai nati vivi per mesi e anni, nuovi rischi (come prede) e potenzialità (come predatori). Il successo come </a:t>
            </a:r>
            <a:r>
              <a:rPr lang="it-IT" sz="1000" dirty="0" err="1">
                <a:latin typeface="Times New Roman" panose="02020603050405020304" pitchFamily="18" charset="0"/>
                <a:cs typeface="Times New Roman" panose="02020603050405020304" pitchFamily="18" charset="0"/>
              </a:rPr>
              <a:t>attraversatori</a:t>
            </a:r>
            <a:r>
              <a:rPr lang="it-IT" sz="1000" dirty="0">
                <a:latin typeface="Times New Roman" panose="02020603050405020304" pitchFamily="18" charset="0"/>
                <a:cs typeface="Times New Roman" panose="02020603050405020304" pitchFamily="18" charset="0"/>
              </a:rPr>
              <a:t> di ere glaciali ed esploratori globali (20 glaciazioni negli ultimi 2 </a:t>
            </a:r>
            <a:r>
              <a:rPr lang="it-IT" sz="1000" dirty="0" err="1" smtClean="0">
                <a:latin typeface="Times New Roman" panose="02020603050405020304" pitchFamily="18" charset="0"/>
                <a:cs typeface="Times New Roman" panose="02020603050405020304" pitchFamily="18" charset="0"/>
              </a:rPr>
              <a:t>milionidi</a:t>
            </a:r>
            <a:r>
              <a:rPr lang="it-IT" sz="1000" dirty="0" smtClean="0">
                <a:latin typeface="Times New Roman" panose="02020603050405020304" pitchFamily="18" charset="0"/>
                <a:cs typeface="Times New Roman" panose="02020603050405020304" pitchFamily="18" charset="0"/>
              </a:rPr>
              <a:t> </a:t>
            </a:r>
            <a:r>
              <a:rPr lang="it-IT" sz="1000" dirty="0">
                <a:latin typeface="Times New Roman" panose="02020603050405020304" pitchFamily="18" charset="0"/>
                <a:cs typeface="Times New Roman" panose="02020603050405020304" pitchFamily="18" charset="0"/>
              </a:rPr>
              <a:t>anni) trovò radici proprio in questa transizione anatomica incompiuta, negli effetti tecnologici e culturali</a:t>
            </a:r>
            <a:r>
              <a:rPr lang="it-IT" sz="1000" dirty="0" smtClean="0">
                <a:latin typeface="Times New Roman" panose="02020603050405020304" pitchFamily="18" charset="0"/>
                <a:cs typeface="Times New Roman" panose="02020603050405020304" pitchFamily="18" charset="0"/>
              </a:rPr>
              <a:t>. </a:t>
            </a:r>
          </a:p>
          <a:p>
            <a:pPr algn="just"/>
            <a:r>
              <a:rPr lang="it-IT" sz="1800" dirty="0" smtClean="0">
                <a:latin typeface="Times New Roman" panose="02020603050405020304" pitchFamily="18" charset="0"/>
                <a:ea typeface="ヒラギノ角ゴ Pro W3" pitchFamily="-1" charset="-128"/>
                <a:cs typeface="Times New Roman" panose="02020603050405020304" pitchFamily="18" charset="0"/>
              </a:rPr>
              <a:t>Le specie «aliene», co-migrazione e co-evoluzione: </a:t>
            </a:r>
            <a:r>
              <a:rPr lang="it-IT" sz="1000" dirty="0" smtClean="0">
                <a:latin typeface="Times New Roman" panose="02020603050405020304" pitchFamily="18" charset="0"/>
                <a:cs typeface="Times New Roman" panose="02020603050405020304" pitchFamily="18" charset="0"/>
              </a:rPr>
              <a:t>gli </a:t>
            </a:r>
            <a:r>
              <a:rPr lang="it-IT" sz="1000" dirty="0" smtClean="0">
                <a:solidFill>
                  <a:srgbClr val="FF0000"/>
                </a:solidFill>
                <a:latin typeface="Times New Roman" panose="02020603050405020304" pitchFamily="18" charset="0"/>
                <a:cs typeface="Times New Roman" panose="02020603050405020304" pitchFamily="18" charset="0"/>
              </a:rPr>
              <a:t>ecosistemi</a:t>
            </a:r>
            <a:r>
              <a:rPr lang="it-IT" sz="1000" dirty="0" smtClean="0">
                <a:latin typeface="Times New Roman" panose="02020603050405020304" pitchFamily="18" charset="0"/>
                <a:cs typeface="Times New Roman" panose="02020603050405020304" pitchFamily="18" charset="0"/>
              </a:rPr>
              <a:t> preesistono alla comparsa di nuove specie, che sono “aliene” rispetto a quelle che già vi si trovavano. L’inizio di </a:t>
            </a:r>
            <a:r>
              <a:rPr lang="it-IT" sz="1000" i="1" dirty="0" smtClean="0">
                <a:latin typeface="Times New Roman" panose="02020603050405020304" pitchFamily="18" charset="0"/>
                <a:cs typeface="Times New Roman" panose="02020603050405020304" pitchFamily="18" charset="0"/>
              </a:rPr>
              <a:t>Homo </a:t>
            </a:r>
            <a:r>
              <a:rPr lang="it-IT" sz="1000" dirty="0" smtClean="0">
                <a:latin typeface="Times New Roman" panose="02020603050405020304" pitchFamily="18" charset="0"/>
                <a:cs typeface="Times New Roman" panose="02020603050405020304" pitchFamily="18" charset="0"/>
              </a:rPr>
              <a:t>sapiens è simile a quello di altre specie animali, anche umane: si conquista una funzione in una nicchia di un ecosistema; ci si muove in altre nicchie, sperando ci facciano meglio sopravvivere e riprodurre. Siamo stati una specie predata, a rischio d’invasione altrui, sempre meno. Siamo divenuti una specie invadente e predatrice, sempre più. Ci siamo spesso rafforzati in numero e genetica di specie. Ciò è avvenuto anche perché abbiamo migrato molto, abbiamo esteso la rete delle relazioni sessuali e biologiche rispetto a quelle del gruppo e dell’ecosistema di appartenenza. Come </a:t>
            </a:r>
            <a:r>
              <a:rPr lang="it-IT" sz="1000" dirty="0" smtClean="0">
                <a:solidFill>
                  <a:srgbClr val="FF0000"/>
                </a:solidFill>
                <a:latin typeface="Times New Roman" panose="02020603050405020304" pitchFamily="18" charset="0"/>
                <a:cs typeface="Times New Roman" panose="02020603050405020304" pitchFamily="18" charset="0"/>
              </a:rPr>
              <a:t>gruppi umani </a:t>
            </a:r>
            <a:r>
              <a:rPr lang="it-IT" sz="1000" dirty="0" smtClean="0">
                <a:latin typeface="Times New Roman" panose="02020603050405020304" pitchFamily="18" charset="0"/>
                <a:cs typeface="Times New Roman" panose="02020603050405020304" pitchFamily="18" charset="0"/>
              </a:rPr>
              <a:t>sociali meticci abbiamo occupato spazi via via maggiori di ogni continente e dell’intero pianeta, migrando noi ma anche spostando e costruendo altri fattori abiotici e biotici, un’immensa produzione antropica materiale. Da un certo momento in poi facendo migrare anche lingue, idee, tecniche.</a:t>
            </a:r>
          </a:p>
          <a:p>
            <a:pPr algn="just" eaLnBrk="1" hangingPunct="1">
              <a:buFont typeface="Wingdings" panose="05000000000000000000" pitchFamily="2" charset="2"/>
              <a:buChar char="Ø"/>
            </a:pPr>
            <a:r>
              <a:rPr lang="it-IT" sz="1800" dirty="0">
                <a:latin typeface="Times New Roman" panose="02020603050405020304" pitchFamily="18" charset="0"/>
                <a:ea typeface="ヒラギノ角ゴ Pro W3" pitchFamily="-1" charset="-128"/>
                <a:cs typeface="Times New Roman" panose="02020603050405020304" pitchFamily="18" charset="0"/>
              </a:rPr>
              <a:t>L’allevamento</a:t>
            </a:r>
            <a:r>
              <a:rPr lang="it-IT" sz="1800" b="1" dirty="0">
                <a:latin typeface="Times New Roman" panose="02020603050405020304" pitchFamily="18" charset="0"/>
                <a:ea typeface="ヒラギノ角ゴ Pro W3" pitchFamily="-1" charset="-128"/>
                <a:cs typeface="Times New Roman" panose="02020603050405020304" pitchFamily="18" charset="0"/>
              </a:rPr>
              <a:t> </a:t>
            </a:r>
            <a:r>
              <a:rPr lang="it-IT" sz="1800" dirty="0">
                <a:latin typeface="Times New Roman" panose="02020603050405020304" pitchFamily="18" charset="0"/>
                <a:ea typeface="ヒラギノ角ゴ Pro W3" pitchFamily="-1" charset="-128"/>
                <a:cs typeface="Times New Roman" panose="02020603050405020304" pitchFamily="18" charset="0"/>
              </a:rPr>
              <a:t>e il bere latte in età </a:t>
            </a:r>
            <a:r>
              <a:rPr lang="it-IT" sz="1800" dirty="0" smtClean="0">
                <a:latin typeface="Times New Roman" panose="02020603050405020304" pitchFamily="18" charset="0"/>
                <a:ea typeface="ヒラギノ角ゴ Pro W3" pitchFamily="-1" charset="-128"/>
                <a:cs typeface="Times New Roman" panose="02020603050405020304" pitchFamily="18" charset="0"/>
              </a:rPr>
              <a:t>adulta</a:t>
            </a:r>
            <a:r>
              <a:rPr lang="it-IT" sz="1000" dirty="0" smtClean="0">
                <a:latin typeface="Times New Roman" panose="02020603050405020304" pitchFamily="18" charset="0"/>
                <a:ea typeface="ヒラギノ角ゴ Pro W3" pitchFamily="-1" charset="-128"/>
                <a:cs typeface="Times New Roman" panose="02020603050405020304" pitchFamily="18" charset="0"/>
              </a:rPr>
              <a:t>, o del </a:t>
            </a:r>
            <a:r>
              <a:rPr lang="it-IT" sz="1000" i="1" dirty="0" err="1" smtClean="0">
                <a:latin typeface="Times New Roman" panose="02020603050405020304" pitchFamily="18" charset="0"/>
                <a:ea typeface="ヒラギノ角ゴ Pro W3" pitchFamily="-1" charset="-128"/>
                <a:cs typeface="Times New Roman" panose="02020603050405020304" pitchFamily="18" charset="0"/>
              </a:rPr>
              <a:t>milk</a:t>
            </a:r>
            <a:r>
              <a:rPr lang="it-IT" sz="1000" i="1" dirty="0" smtClean="0">
                <a:latin typeface="Times New Roman" panose="02020603050405020304" pitchFamily="18" charset="0"/>
                <a:ea typeface="ヒラギノ角ゴ Pro W3" pitchFamily="-1" charset="-128"/>
                <a:cs typeface="Times New Roman" panose="02020603050405020304" pitchFamily="18" charset="0"/>
              </a:rPr>
              <a:t> </a:t>
            </a:r>
            <a:r>
              <a:rPr lang="it-IT" sz="1000" i="1" dirty="0" err="1" smtClean="0">
                <a:latin typeface="Times New Roman" panose="02020603050405020304" pitchFamily="18" charset="0"/>
                <a:ea typeface="ヒラギノ角ゴ Pro W3" pitchFamily="-1" charset="-128"/>
                <a:cs typeface="Times New Roman" panose="02020603050405020304" pitchFamily="18" charset="0"/>
              </a:rPr>
              <a:t>chugging</a:t>
            </a:r>
            <a:r>
              <a:rPr lang="it-IT" sz="1000" dirty="0" smtClean="0">
                <a:latin typeface="Times New Roman" panose="02020603050405020304" pitchFamily="18" charset="0"/>
                <a:ea typeface="ヒラギノ角ゴ Pro W3" pitchFamily="-1" charset="-128"/>
                <a:cs typeface="Times New Roman" panose="02020603050405020304" pitchFamily="18" charset="0"/>
              </a:rPr>
              <a:t>:</a:t>
            </a:r>
            <a:r>
              <a:rPr lang="it-IT" sz="1800" dirty="0" smtClean="0">
                <a:latin typeface="Times New Roman" panose="02020603050405020304" pitchFamily="18" charset="0"/>
                <a:ea typeface="ヒラギノ角ゴ Pro W3" pitchFamily="-1" charset="-128"/>
                <a:cs typeface="Times New Roman" panose="02020603050405020304" pitchFamily="18" charset="0"/>
              </a:rPr>
              <a:t> </a:t>
            </a:r>
            <a:r>
              <a:rPr lang="it-IT" sz="1000" dirty="0">
                <a:latin typeface="Times New Roman" panose="02020603050405020304" pitchFamily="18" charset="0"/>
                <a:cs typeface="Times New Roman" panose="02020603050405020304" pitchFamily="18" charset="0"/>
              </a:rPr>
              <a:t>ogni alimento (e poi ogni cibo) ha storia e geografia connessa alle </a:t>
            </a:r>
            <a:r>
              <a:rPr lang="it-IT" sz="1000" dirty="0">
                <a:solidFill>
                  <a:srgbClr val="FF0000"/>
                </a:solidFill>
                <a:latin typeface="Times New Roman" panose="02020603050405020304" pitchFamily="18" charset="0"/>
                <a:cs typeface="Times New Roman" panose="02020603050405020304" pitchFamily="18" charset="0"/>
              </a:rPr>
              <a:t>migrazioni </a:t>
            </a:r>
            <a:r>
              <a:rPr lang="it-IT" sz="1000" dirty="0">
                <a:latin typeface="Times New Roman" panose="02020603050405020304" pitchFamily="18" charset="0"/>
                <a:cs typeface="Times New Roman" panose="02020603050405020304" pitchFamily="18" charset="0"/>
              </a:rPr>
              <a:t>umane. La «rivoluzione del latte» in Europa sarebbe avvenuta in due tempi: prima con la diffusione di prodotti caseari a basso contenuto di lattosio e poi, circa 7 500 anni fa, con il rapido successo selettivo della mutazione che permise la produzione della lattasi e quindi di bere il latte anche in età adulta. Si è scoperto che la mutazione arrivò </a:t>
            </a:r>
            <a:r>
              <a:rPr lang="it-IT" sz="1000" dirty="0" smtClean="0">
                <a:latin typeface="Times New Roman" panose="02020603050405020304" pitchFamily="18" charset="0"/>
                <a:cs typeface="Times New Roman" panose="02020603050405020304" pitchFamily="18" charset="0"/>
              </a:rPr>
              <a:t>poi in </a:t>
            </a:r>
            <a:r>
              <a:rPr lang="it-IT" sz="1000" dirty="0">
                <a:latin typeface="Times New Roman" panose="02020603050405020304" pitchFamily="18" charset="0"/>
                <a:cs typeface="Times New Roman" panose="02020603050405020304" pitchFamily="18" charset="0"/>
              </a:rPr>
              <a:t>Europa insieme ai primi agricoltori e allevatori provenienti dall’Anatolia, e che un’analoga coevoluzione geni-cultura è avvenuta indipendentemente anche in Africa </a:t>
            </a:r>
            <a:r>
              <a:rPr lang="it-IT" sz="1000" dirty="0" smtClean="0">
                <a:latin typeface="Times New Roman" panose="02020603050405020304" pitchFamily="18" charset="0"/>
                <a:cs typeface="Times New Roman" panose="02020603050405020304" pitchFamily="18" charset="0"/>
              </a:rPr>
              <a:t>orientale e/o occidentale </a:t>
            </a:r>
            <a:r>
              <a:rPr lang="it-IT" sz="1000" dirty="0">
                <a:latin typeface="Times New Roman" panose="02020603050405020304" pitchFamily="18" charset="0"/>
                <a:cs typeface="Times New Roman" panose="02020603050405020304" pitchFamily="18" charset="0"/>
              </a:rPr>
              <a:t>e in Medio Oriente. Fu un vantaggio notevole in termini di apporto di proteine, grassi e calcio. La mutazione genetica si trova ancora oggi in percentuali diverse in diversi popoli e in numerosi gruppi (o individui, come ben sappiamo) è </a:t>
            </a:r>
            <a:r>
              <a:rPr lang="it-IT" sz="1000" dirty="0" smtClean="0">
                <a:latin typeface="Times New Roman" panose="02020603050405020304" pitchFamily="18" charset="0"/>
                <a:cs typeface="Times New Roman" panose="02020603050405020304" pitchFamily="18" charset="0"/>
              </a:rPr>
              <a:t>assente</a:t>
            </a:r>
          </a:p>
          <a:p>
            <a:pPr algn="just" eaLnBrk="1" hangingPunct="1">
              <a:buFont typeface="Wingdings" panose="05000000000000000000" pitchFamily="2" charset="2"/>
              <a:buChar char="Ø"/>
            </a:pPr>
            <a:r>
              <a:rPr lang="it-IT" sz="1200" dirty="0" smtClean="0">
                <a:latin typeface="Times New Roman" panose="02020603050405020304" pitchFamily="18" charset="0"/>
                <a:ea typeface="ヒラギノ角ゴ Pro W3" pitchFamily="-1" charset="-128"/>
                <a:cs typeface="Times New Roman" panose="02020603050405020304" pitchFamily="18" charset="0"/>
              </a:rPr>
              <a:t>Attenzione ai luoghi comuni: il </a:t>
            </a:r>
            <a:r>
              <a:rPr lang="it-IT" sz="1200"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nomadismo</a:t>
            </a:r>
            <a:r>
              <a:rPr lang="it-IT" sz="1200" dirty="0" smtClean="0">
                <a:latin typeface="Times New Roman" panose="02020603050405020304" pitchFamily="18" charset="0"/>
                <a:ea typeface="ヒラギノ角ゴ Pro W3" pitchFamily="-1" charset="-128"/>
                <a:cs typeface="Times New Roman" panose="02020603050405020304" pitchFamily="18" charset="0"/>
              </a:rPr>
              <a:t> dei </a:t>
            </a:r>
            <a:r>
              <a:rPr lang="it-IT" sz="1200"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cacciatori-raccoglitori</a:t>
            </a:r>
            <a:r>
              <a:rPr lang="it-IT" sz="1200" dirty="0" smtClean="0">
                <a:latin typeface="Times New Roman" panose="02020603050405020304" pitchFamily="18" charset="0"/>
                <a:ea typeface="ヒラギノ角ゴ Pro W3" pitchFamily="-1" charset="-128"/>
                <a:cs typeface="Times New Roman" panose="02020603050405020304" pitchFamily="18" charset="0"/>
              </a:rPr>
              <a:t>, la </a:t>
            </a:r>
            <a:r>
              <a:rPr lang="it-IT" sz="1200"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rivoluzione</a:t>
            </a:r>
            <a:r>
              <a:rPr lang="it-IT" sz="1200" dirty="0" smtClean="0">
                <a:latin typeface="Times New Roman" panose="02020603050405020304" pitchFamily="18" charset="0"/>
                <a:ea typeface="ヒラギノ角ゴ Pro W3" pitchFamily="-1" charset="-128"/>
                <a:cs typeface="Times New Roman" panose="02020603050405020304" pitchFamily="18" charset="0"/>
              </a:rPr>
              <a:t> agricola! </a:t>
            </a:r>
            <a:endParaRPr lang="it-IT" sz="1200" dirty="0">
              <a:latin typeface="Times New Roman" panose="02020603050405020304" pitchFamily="18" charset="0"/>
              <a:ea typeface="ヒラギノ角ゴ Pro W3" pitchFamily="-1" charset="-128"/>
              <a:cs typeface="Times New Roman" panose="02020603050405020304" pitchFamily="18" charset="0"/>
            </a:endParaRPr>
          </a:p>
          <a:p>
            <a:pPr algn="just" eaLnBrk="1" hangingPunct="1">
              <a:buFont typeface="Wingdings" panose="05000000000000000000" pitchFamily="2" charset="2"/>
              <a:buChar char="Ø"/>
            </a:pPr>
            <a:r>
              <a:rPr lang="it-IT" sz="1800"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I confini</a:t>
            </a:r>
            <a:r>
              <a:rPr lang="it-IT" sz="1800" dirty="0">
                <a:latin typeface="Times New Roman" panose="02020603050405020304" pitchFamily="18" charset="0"/>
                <a:ea typeface="ヒラギノ角ゴ Pro W3" pitchFamily="-1" charset="-128"/>
                <a:cs typeface="Times New Roman" panose="02020603050405020304" pitchFamily="18" charset="0"/>
              </a:rPr>
              <a:t>,</a:t>
            </a:r>
            <a:r>
              <a:rPr lang="it-IT" sz="1800" dirty="0" smtClean="0">
                <a:latin typeface="Times New Roman" panose="02020603050405020304" pitchFamily="18" charset="0"/>
                <a:ea typeface="ヒラギノ角ゴ Pro W3" pitchFamily="-1" charset="-128"/>
                <a:cs typeface="Times New Roman" panose="02020603050405020304" pitchFamily="18" charset="0"/>
              </a:rPr>
              <a:t> la doppia assenza e la multipla presenza del migrante: </a:t>
            </a:r>
            <a:r>
              <a:rPr lang="it-IT" sz="1000" dirty="0">
                <a:latin typeface="Times New Roman" panose="02020603050405020304" pitchFamily="18" charset="0"/>
                <a:cs typeface="Times New Roman" panose="02020603050405020304" pitchFamily="18" charset="0"/>
              </a:rPr>
              <a:t>c</a:t>
            </a:r>
            <a:r>
              <a:rPr lang="it-IT" sz="1000" dirty="0" smtClean="0">
                <a:latin typeface="Times New Roman" panose="02020603050405020304" pitchFamily="18" charset="0"/>
                <a:cs typeface="Times New Roman" panose="02020603050405020304" pitchFamily="18" charset="0"/>
              </a:rPr>
              <a:t>onfini</a:t>
            </a:r>
            <a:r>
              <a:rPr lang="it-IT" sz="1000" dirty="0" smtClean="0">
                <a:solidFill>
                  <a:srgbClr val="FF0000"/>
                </a:solidFill>
                <a:latin typeface="Times New Roman" panose="02020603050405020304" pitchFamily="18" charset="0"/>
                <a:cs typeface="Times New Roman" panose="02020603050405020304" pitchFamily="18" charset="0"/>
              </a:rPr>
              <a:t> </a:t>
            </a:r>
            <a:r>
              <a:rPr lang="it-IT" sz="1000" dirty="0">
                <a:solidFill>
                  <a:srgbClr val="FF0000"/>
                </a:solidFill>
                <a:latin typeface="Times New Roman" panose="02020603050405020304" pitchFamily="18" charset="0"/>
                <a:cs typeface="Times New Roman" panose="02020603050405020304" pitchFamily="18" charset="0"/>
              </a:rPr>
              <a:t>artificiali </a:t>
            </a:r>
            <a:r>
              <a:rPr lang="it-IT" sz="1000" dirty="0">
                <a:latin typeface="Times New Roman" panose="02020603050405020304" pitchFamily="18" charset="0"/>
                <a:cs typeface="Times New Roman" panose="02020603050405020304" pitchFamily="18" charset="0"/>
              </a:rPr>
              <a:t>cominciano a essere tracciati </a:t>
            </a:r>
            <a:r>
              <a:rPr lang="it-IT" sz="1000" dirty="0" smtClean="0">
                <a:latin typeface="Times New Roman" panose="02020603050405020304" pitchFamily="18" charset="0"/>
                <a:cs typeface="Times New Roman" panose="02020603050405020304" pitchFamily="18" charset="0"/>
              </a:rPr>
              <a:t>con la </a:t>
            </a:r>
            <a:r>
              <a:rPr lang="it-IT" sz="1000" dirty="0">
                <a:latin typeface="Times New Roman" panose="02020603050405020304" pitchFamily="18" charset="0"/>
                <a:cs typeface="Times New Roman" panose="02020603050405020304" pitchFamily="18" charset="0"/>
              </a:rPr>
              <a:t>diffusione dell’agricoltura stanziale. Anche </a:t>
            </a:r>
            <a:r>
              <a:rPr lang="it-IT" sz="1000" dirty="0" smtClean="0">
                <a:latin typeface="Times New Roman" panose="02020603050405020304" pitchFamily="18" charset="0"/>
                <a:cs typeface="Times New Roman" panose="02020603050405020304" pitchFamily="18" charset="0"/>
              </a:rPr>
              <a:t>dopo essere </a:t>
            </a:r>
            <a:r>
              <a:rPr lang="it-IT" sz="1000" dirty="0">
                <a:latin typeface="Times New Roman" panose="02020603050405020304" pitchFamily="18" charset="0"/>
                <a:cs typeface="Times New Roman" panose="02020603050405020304" pitchFamily="18" charset="0"/>
              </a:rPr>
              <a:t>stati riconosciuti giuridicamente i confini </a:t>
            </a:r>
            <a:r>
              <a:rPr lang="it-IT" sz="1000" dirty="0" smtClean="0">
                <a:latin typeface="Times New Roman" panose="02020603050405020304" pitchFamily="18" charset="0"/>
                <a:cs typeface="Times New Roman" panose="02020603050405020304" pitchFamily="18" charset="0"/>
              </a:rPr>
              <a:t>mantengono, tuttavia</a:t>
            </a:r>
            <a:r>
              <a:rPr lang="it-IT" sz="1000" dirty="0">
                <a:latin typeface="Times New Roman" panose="02020603050405020304" pitchFamily="18" charset="0"/>
                <a:cs typeface="Times New Roman" panose="02020603050405020304" pitchFamily="18" charset="0"/>
              </a:rPr>
              <a:t>, una persistente domanda di </a:t>
            </a:r>
            <a:r>
              <a:rPr lang="it-IT" sz="1000" dirty="0" smtClean="0">
                <a:latin typeface="Times New Roman" panose="02020603050405020304" pitchFamily="18" charset="0"/>
                <a:cs typeface="Times New Roman" panose="02020603050405020304" pitchFamily="18" charset="0"/>
              </a:rPr>
              <a:t>legittimazione. Sono </a:t>
            </a:r>
            <a:r>
              <a:rPr lang="it-IT" sz="1000" dirty="0">
                <a:latin typeface="Times New Roman" panose="02020603050405020304" pitchFamily="18" charset="0"/>
                <a:cs typeface="Times New Roman" panose="02020603050405020304" pitchFamily="18" charset="0"/>
              </a:rPr>
              <a:t>una </a:t>
            </a:r>
            <a:r>
              <a:rPr lang="it-IT" sz="1000" dirty="0" smtClean="0">
                <a:latin typeface="Times New Roman" panose="02020603050405020304" pitchFamily="18" charset="0"/>
                <a:cs typeface="Times New Roman" panose="02020603050405020304" pitchFamily="18" charset="0"/>
              </a:rPr>
              <a:t>gabbia e una sfida</a:t>
            </a:r>
            <a:r>
              <a:rPr lang="it-IT" sz="1000" dirty="0">
                <a:latin typeface="Times New Roman" panose="02020603050405020304" pitchFamily="18" charset="0"/>
                <a:cs typeface="Times New Roman" panose="02020603050405020304" pitchFamily="18" charset="0"/>
              </a:rPr>
              <a:t>, una tensione continua, e </a:t>
            </a:r>
            <a:r>
              <a:rPr lang="it-IT" sz="1000" dirty="0" smtClean="0">
                <a:latin typeface="Times New Roman" panose="02020603050405020304" pitchFamily="18" charset="0"/>
                <a:cs typeface="Times New Roman" panose="02020603050405020304" pitchFamily="18" charset="0"/>
              </a:rPr>
              <a:t>impongono di </a:t>
            </a:r>
            <a:r>
              <a:rPr lang="it-IT" sz="1000" dirty="0">
                <a:latin typeface="Times New Roman" panose="02020603050405020304" pitchFamily="18" charset="0"/>
                <a:cs typeface="Times New Roman" panose="02020603050405020304" pitchFamily="18" charset="0"/>
              </a:rPr>
              <a:t>distinguere </a:t>
            </a:r>
            <a:r>
              <a:rPr lang="it-IT" sz="1000" dirty="0">
                <a:solidFill>
                  <a:srgbClr val="FF0000"/>
                </a:solidFill>
                <a:latin typeface="Times New Roman" panose="02020603050405020304" pitchFamily="18" charset="0"/>
                <a:cs typeface="Times New Roman" panose="02020603050405020304" pitchFamily="18" charset="0"/>
              </a:rPr>
              <a:t>l’emigrare e l’immigrare</a:t>
            </a:r>
            <a:r>
              <a:rPr lang="it-IT" sz="1000" dirty="0">
                <a:latin typeface="Times New Roman" panose="02020603050405020304" pitchFamily="18" charset="0"/>
                <a:cs typeface="Times New Roman" panose="02020603050405020304" pitchFamily="18" charset="0"/>
              </a:rPr>
              <a:t>. </a:t>
            </a:r>
            <a:r>
              <a:rPr lang="it-IT" sz="1000" dirty="0" smtClean="0">
                <a:latin typeface="Times New Roman" panose="02020603050405020304" pitchFamily="18" charset="0"/>
                <a:cs typeface="Times New Roman" panose="02020603050405020304" pitchFamily="18" charset="0"/>
              </a:rPr>
              <a:t>Migrare diventa </a:t>
            </a:r>
            <a:r>
              <a:rPr lang="it-IT" sz="1000" dirty="0">
                <a:latin typeface="Times New Roman" panose="02020603050405020304" pitchFamily="18" charset="0"/>
                <a:cs typeface="Times New Roman" panose="02020603050405020304" pitchFamily="18" charset="0"/>
              </a:rPr>
              <a:t>un collocarsi fuori di un proprio </a:t>
            </a:r>
            <a:r>
              <a:rPr lang="it-IT" sz="1000" dirty="0" smtClean="0">
                <a:latin typeface="Times New Roman" panose="02020603050405020304" pitchFamily="18" charset="0"/>
                <a:cs typeface="Times New Roman" panose="02020603050405020304" pitchFamily="18" charset="0"/>
              </a:rPr>
              <a:t>luogo, un </a:t>
            </a:r>
            <a:r>
              <a:rPr lang="it-IT" sz="1000" dirty="0">
                <a:latin typeface="Times New Roman" panose="02020603050405020304" pitchFamily="18" charset="0"/>
                <a:cs typeface="Times New Roman" panose="02020603050405020304" pitchFamily="18" charset="0"/>
              </a:rPr>
              <a:t>essere quasi senza luogo. Individualmente </a:t>
            </a:r>
            <a:r>
              <a:rPr lang="it-IT" sz="1000" dirty="0" smtClean="0">
                <a:latin typeface="Times New Roman" panose="02020603050405020304" pitchFamily="18" charset="0"/>
                <a:cs typeface="Times New Roman" panose="02020603050405020304" pitchFamily="18" charset="0"/>
              </a:rPr>
              <a:t>provoca una </a:t>
            </a:r>
            <a:r>
              <a:rPr lang="it-IT" sz="1000" dirty="0">
                <a:latin typeface="Times New Roman" panose="02020603050405020304" pitchFamily="18" charset="0"/>
                <a:cs typeface="Times New Roman" panose="02020603050405020304" pitchFamily="18" charset="0"/>
              </a:rPr>
              <a:t>«doppia assenza» e una </a:t>
            </a:r>
            <a:r>
              <a:rPr lang="it-IT" sz="1000" dirty="0" smtClean="0">
                <a:latin typeface="Times New Roman" panose="02020603050405020304" pitchFamily="18" charset="0"/>
                <a:cs typeface="Times New Roman" panose="02020603050405020304" pitchFamily="18" charset="0"/>
              </a:rPr>
              <a:t>multipla </a:t>
            </a:r>
            <a:r>
              <a:rPr lang="it-IT" sz="1000" dirty="0">
                <a:latin typeface="Times New Roman" panose="02020603050405020304" pitchFamily="18" charset="0"/>
                <a:cs typeface="Times New Roman" panose="02020603050405020304" pitchFamily="18" charset="0"/>
              </a:rPr>
              <a:t>presenza, </a:t>
            </a:r>
            <a:r>
              <a:rPr lang="it-IT" sz="1000" dirty="0" smtClean="0">
                <a:latin typeface="Times New Roman" panose="02020603050405020304" pitchFamily="18" charset="0"/>
                <a:cs typeface="Times New Roman" panose="02020603050405020304" pitchFamily="18" charset="0"/>
              </a:rPr>
              <a:t>rispetto all’origine </a:t>
            </a:r>
            <a:r>
              <a:rPr lang="it-IT" sz="1000" dirty="0">
                <a:latin typeface="Times New Roman" panose="02020603050405020304" pitchFamily="18" charset="0"/>
                <a:cs typeface="Times New Roman" panose="02020603050405020304" pitchFamily="18" charset="0"/>
              </a:rPr>
              <a:t>e alla destinazione. Tracciare, rispettare, </a:t>
            </a:r>
            <a:r>
              <a:rPr lang="it-IT" sz="1000" dirty="0" smtClean="0">
                <a:latin typeface="Times New Roman" panose="02020603050405020304" pitchFamily="18" charset="0"/>
                <a:cs typeface="Times New Roman" panose="02020603050405020304" pitchFamily="18" charset="0"/>
              </a:rPr>
              <a:t>difendere, violare </a:t>
            </a:r>
            <a:r>
              <a:rPr lang="it-IT" sz="1000" dirty="0">
                <a:latin typeface="Times New Roman" panose="02020603050405020304" pitchFamily="18" charset="0"/>
                <a:cs typeface="Times New Roman" panose="02020603050405020304" pitchFamily="18" charset="0"/>
              </a:rPr>
              <a:t>un confine fisso reclama un’unità </a:t>
            </a:r>
            <a:r>
              <a:rPr lang="it-IT" sz="1000" dirty="0" smtClean="0">
                <a:latin typeface="Times New Roman" panose="02020603050405020304" pitchFamily="18" charset="0"/>
                <a:cs typeface="Times New Roman" panose="02020603050405020304" pitchFamily="18" charset="0"/>
              </a:rPr>
              <a:t>politica o </a:t>
            </a:r>
            <a:r>
              <a:rPr lang="it-IT" sz="1000" dirty="0">
                <a:latin typeface="Times New Roman" panose="02020603050405020304" pitchFamily="18" charset="0"/>
                <a:cs typeface="Times New Roman" panose="02020603050405020304" pitchFamily="18" charset="0"/>
              </a:rPr>
              <a:t>amministrativa e un suo potere superiore, </a:t>
            </a:r>
            <a:r>
              <a:rPr lang="it-IT" sz="1000" dirty="0" smtClean="0">
                <a:latin typeface="Times New Roman" panose="02020603050405020304" pitchFamily="18" charset="0"/>
                <a:cs typeface="Times New Roman" panose="02020603050405020304" pitchFamily="18" charset="0"/>
              </a:rPr>
              <a:t>pratico e </a:t>
            </a:r>
            <a:r>
              <a:rPr lang="it-IT" sz="1000" dirty="0">
                <a:latin typeface="Times New Roman" panose="02020603050405020304" pitchFamily="18" charset="0"/>
                <a:cs typeface="Times New Roman" panose="02020603050405020304" pitchFamily="18" charset="0"/>
              </a:rPr>
              <a:t>sostanziale. Un migrante sfida i confini e </a:t>
            </a:r>
            <a:r>
              <a:rPr lang="it-IT" sz="1000" dirty="0" smtClean="0">
                <a:latin typeface="Times New Roman" panose="02020603050405020304" pitchFamily="18" charset="0"/>
                <a:cs typeface="Times New Roman" panose="02020603050405020304" pitchFamily="18" charset="0"/>
              </a:rPr>
              <a:t>disorienta, talvolta </a:t>
            </a:r>
            <a:r>
              <a:rPr lang="it-IT" sz="1000" dirty="0">
                <a:latin typeface="Times New Roman" panose="02020603050405020304" pitchFamily="18" charset="0"/>
                <a:cs typeface="Times New Roman" panose="02020603050405020304" pitchFamily="18" charset="0"/>
              </a:rPr>
              <a:t>li fa evolvere</a:t>
            </a:r>
            <a:r>
              <a:rPr lang="it-IT" sz="1000" dirty="0" smtClean="0">
                <a:latin typeface="Times New Roman" panose="02020603050405020304" pitchFamily="18" charset="0"/>
                <a:cs typeface="Times New Roman" panose="02020603050405020304" pitchFamily="18" charset="0"/>
              </a:rPr>
              <a:t>.</a:t>
            </a:r>
          </a:p>
          <a:p>
            <a:pPr algn="just"/>
            <a:r>
              <a:rPr lang="it-IT" sz="1800" dirty="0" smtClean="0">
                <a:latin typeface="Times New Roman" panose="02020603050405020304" pitchFamily="18" charset="0"/>
                <a:ea typeface="ヒラギノ角ゴ Pro W3" pitchFamily="-1" charset="-128"/>
                <a:cs typeface="Times New Roman" panose="02020603050405020304" pitchFamily="18" charset="0"/>
              </a:rPr>
              <a:t>Il comma 3 dell’articolo 10 della Costituzione italiana </a:t>
            </a:r>
            <a:r>
              <a:rPr lang="it-IT" sz="1800" dirty="0" smtClean="0">
                <a:latin typeface="Times New Roman" panose="02020603050405020304" pitchFamily="18" charset="0"/>
                <a:cs typeface="Times New Roman" panose="02020603050405020304" pitchFamily="18" charset="0"/>
              </a:rPr>
              <a:t>recita:</a:t>
            </a:r>
            <a:r>
              <a:rPr lang="it-IT" sz="1000" dirty="0" smtClean="0">
                <a:latin typeface="Times New Roman" panose="02020603050405020304" pitchFamily="18" charset="0"/>
                <a:cs typeface="Times New Roman" panose="02020603050405020304" pitchFamily="18" charset="0"/>
              </a:rPr>
              <a:t> «</a:t>
            </a:r>
            <a:r>
              <a:rPr lang="it-IT" sz="1000" dirty="0">
                <a:latin typeface="Times New Roman" panose="02020603050405020304" pitchFamily="18" charset="0"/>
                <a:cs typeface="Times New Roman" panose="02020603050405020304" pitchFamily="18" charset="0"/>
              </a:rPr>
              <a:t>Lo straniero, al quale sia impedito nel suo paese l'effettivo esercizio delle </a:t>
            </a:r>
            <a:r>
              <a:rPr lang="it-IT" sz="1000" b="1" dirty="0">
                <a:latin typeface="Times New Roman" panose="02020603050405020304" pitchFamily="18" charset="0"/>
                <a:cs typeface="Times New Roman" panose="02020603050405020304" pitchFamily="18" charset="0"/>
              </a:rPr>
              <a:t>libertà democratiche garantite dalla Costituzione italiana</a:t>
            </a:r>
            <a:r>
              <a:rPr lang="it-IT" sz="1000" dirty="0">
                <a:latin typeface="Times New Roman" panose="02020603050405020304" pitchFamily="18" charset="0"/>
                <a:cs typeface="Times New Roman" panose="02020603050405020304" pitchFamily="18" charset="0"/>
              </a:rPr>
              <a:t>, ha diritto d'asilo nel territorio della Repubblica, secondo le condizioni stabilite dalla legge</a:t>
            </a:r>
            <a:r>
              <a:rPr lang="it-IT" sz="1000" dirty="0" smtClean="0">
                <a:latin typeface="Times New Roman" panose="02020603050405020304" pitchFamily="18" charset="0"/>
                <a:cs typeface="Times New Roman" panose="02020603050405020304" pitchFamily="18" charset="0"/>
              </a:rPr>
              <a:t>.» Prevede, dunque, un </a:t>
            </a:r>
            <a:r>
              <a:rPr lang="it-IT" sz="1000" dirty="0">
                <a:latin typeface="Times New Roman" panose="02020603050405020304" pitchFamily="18" charset="0"/>
                <a:cs typeface="Times New Roman" panose="02020603050405020304" pitchFamily="18" charset="0"/>
              </a:rPr>
              <a:t>diritto soggettivo perfetto attribuito direttamente </a:t>
            </a:r>
            <a:r>
              <a:rPr lang="it-IT" sz="1000" dirty="0" smtClean="0">
                <a:latin typeface="Times New Roman" panose="02020603050405020304" pitchFamily="18" charset="0"/>
                <a:cs typeface="Times New Roman" panose="02020603050405020304" pitchFamily="18" charset="0"/>
              </a:rPr>
              <a:t>(gestito per ora solo in via giurisprudenziale) e una </a:t>
            </a:r>
            <a:r>
              <a:rPr lang="it-IT" sz="1000" dirty="0">
                <a:latin typeface="Times New Roman" panose="02020603050405020304" pitchFamily="18" charset="0"/>
                <a:cs typeface="Times New Roman" panose="02020603050405020304" pitchFamily="18" charset="0"/>
              </a:rPr>
              <a:t>legge (attesa da quasi 70 anni) che potrebbe concedere asilo ai rifugiati </a:t>
            </a:r>
            <a:r>
              <a:rPr lang="it-IT" sz="1000" dirty="0" smtClean="0">
                <a:latin typeface="Times New Roman" panose="02020603050405020304" pitchFamily="18" charset="0"/>
                <a:cs typeface="Times New Roman" panose="02020603050405020304" pitchFamily="18" charset="0"/>
              </a:rPr>
              <a:t>climatici e a molti altri donne uomini bambine bambini in fuga anche se non sono </a:t>
            </a:r>
            <a:r>
              <a:rPr lang="it-IT" sz="1000" i="1" dirty="0" err="1">
                <a:latin typeface="Times New Roman" panose="02020603050405020304" pitchFamily="18" charset="0"/>
                <a:cs typeface="Times New Roman" panose="02020603050405020304" pitchFamily="18" charset="0"/>
              </a:rPr>
              <a:t>R</a:t>
            </a:r>
            <a:r>
              <a:rPr lang="it-IT" sz="1000" i="1" dirty="0" err="1" smtClean="0">
                <a:latin typeface="Times New Roman" panose="02020603050405020304" pitchFamily="18" charset="0"/>
                <a:cs typeface="Times New Roman" panose="02020603050405020304" pitchFamily="18" charset="0"/>
              </a:rPr>
              <a:t>efugees</a:t>
            </a:r>
            <a:r>
              <a:rPr lang="it-IT" sz="1000" dirty="0" smtClean="0">
                <a:latin typeface="Times New Roman" panose="02020603050405020304" pitchFamily="18" charset="0"/>
                <a:cs typeface="Times New Roman" panose="02020603050405020304" pitchFamily="18" charset="0"/>
              </a:rPr>
              <a:t>, rifugiati politici: </a:t>
            </a:r>
            <a:r>
              <a:rPr lang="it-IT" sz="1000" dirty="0">
                <a:latin typeface="Times New Roman" panose="02020603050405020304" pitchFamily="18" charset="0"/>
                <a:cs typeface="Times New Roman" panose="02020603050405020304" pitchFamily="18" charset="0"/>
              </a:rPr>
              <a:t>un’idea per il nuovo </a:t>
            </a:r>
            <a:r>
              <a:rPr lang="it-IT" sz="1000" dirty="0" smtClean="0">
                <a:latin typeface="Times New Roman" panose="02020603050405020304" pitchFamily="18" charset="0"/>
                <a:cs typeface="Times New Roman" panose="02020603050405020304" pitchFamily="18" charset="0"/>
              </a:rPr>
              <a:t>Parlamento!</a:t>
            </a:r>
            <a:endParaRPr lang="it-IT" sz="1000" dirty="0" smtClean="0">
              <a:latin typeface="Times New Roman" panose="02020603050405020304" pitchFamily="18" charset="0"/>
              <a:ea typeface="ヒラギノ角ゴ Pro W3" pitchFamily="-1" charset="-128"/>
              <a:cs typeface="Times New Roman" panose="02020603050405020304" pitchFamily="18" charset="0"/>
            </a:endParaRPr>
          </a:p>
        </p:txBody>
      </p:sp>
      <p:sp>
        <p:nvSpPr>
          <p:cNvPr id="37892" name="Segnaposto numero diapositiva 4"/>
          <p:cNvSpPr>
            <a:spLocks noGrp="1"/>
          </p:cNvSpPr>
          <p:nvPr>
            <p:ph type="sldNum" sz="quarter" idx="12"/>
          </p:nvPr>
        </p:nvSpPr>
        <p:spPr/>
        <p:txBody>
          <a:bodyPr/>
          <a:lstStyle/>
          <a:p>
            <a:pPr>
              <a:defRPr/>
            </a:pPr>
            <a:fld id="{ED6F5314-525A-4EF2-80CE-37262A797D8D}" type="slidenum">
              <a:rPr lang="it-IT"/>
              <a:pPr>
                <a:defRPr/>
              </a:pPr>
              <a:t>17</a:t>
            </a:fld>
            <a:endParaRPr lang="it-IT" dirty="0"/>
          </a:p>
        </p:txBody>
      </p:sp>
      <p:sp>
        <p:nvSpPr>
          <p:cNvPr id="5" name="Segnaposto piè di pagina 4"/>
          <p:cNvSpPr>
            <a:spLocks noGrp="1"/>
          </p:cNvSpPr>
          <p:nvPr>
            <p:ph type="ftr" sz="quarter" idx="11"/>
          </p:nvPr>
        </p:nvSpPr>
        <p:spPr>
          <a:xfrm>
            <a:off x="35496" y="6492875"/>
            <a:ext cx="3317304" cy="320501"/>
          </a:xfrm>
        </p:spPr>
        <p:txBody>
          <a:bodyPr/>
          <a:lstStyle/>
          <a:p>
            <a:pPr>
              <a:defRPr/>
            </a:pPr>
            <a:r>
              <a:rPr lang="it-IT" sz="1000" dirty="0" smtClean="0"/>
              <a:t>Calzolaio </a:t>
            </a:r>
            <a:r>
              <a:rPr lang="it-IT" sz="1000" dirty="0" smtClean="0"/>
              <a:t>2022</a:t>
            </a:r>
            <a:endParaRPr lang="it-IT" sz="1000" dirty="0"/>
          </a:p>
        </p:txBody>
      </p:sp>
    </p:spTree>
    <p:extLst>
      <p:ext uri="{BB962C8B-B14F-4D97-AF65-F5344CB8AC3E}">
        <p14:creationId xmlns:p14="http://schemas.microsoft.com/office/powerpoint/2010/main" val="3318768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332656"/>
            <a:ext cx="4427984" cy="6336704"/>
          </a:xfrm>
        </p:spPr>
        <p:txBody>
          <a:bodyPr/>
          <a:lstStyle/>
          <a:p>
            <a:pPr marL="108000" indent="-285750">
              <a:buFont typeface="Arial" panose="020B0604020202020204" pitchFamily="34" charset="0"/>
              <a:buChar char="•"/>
            </a:pP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a:solidFill>
                  <a:srgbClr val="FF0000"/>
                </a:solidFill>
                <a:latin typeface="Times New Roman" panose="02020603050405020304" pitchFamily="18" charset="0"/>
                <a:cs typeface="Times New Roman" panose="02020603050405020304" pitchFamily="18" charset="0"/>
              </a:rPr>
              <a:t/>
            </a:r>
            <a:br>
              <a:rPr lang="it-IT" sz="1800" dirty="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a:solidFill>
                  <a:srgbClr val="FF0000"/>
                </a:solidFill>
                <a:latin typeface="Times New Roman" panose="02020603050405020304" pitchFamily="18" charset="0"/>
                <a:cs typeface="Times New Roman" panose="02020603050405020304" pitchFamily="18" charset="0"/>
              </a:rPr>
              <a:t/>
            </a:r>
            <a:br>
              <a:rPr lang="it-IT" sz="1800" dirty="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Uscito a giugno 2019</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Già circa </a:t>
            </a:r>
            <a:r>
              <a:rPr lang="it-IT" sz="1800" dirty="0" smtClean="0">
                <a:solidFill>
                  <a:srgbClr val="FF0000"/>
                </a:solidFill>
                <a:latin typeface="Times New Roman" panose="02020603050405020304" pitchFamily="18" charset="0"/>
                <a:cs typeface="Times New Roman" panose="02020603050405020304" pitchFamily="18" charset="0"/>
              </a:rPr>
              <a:t>venti </a:t>
            </a:r>
            <a:r>
              <a:rPr lang="it-IT" sz="1800" dirty="0" smtClean="0">
                <a:solidFill>
                  <a:srgbClr val="FF0000"/>
                </a:solidFill>
                <a:latin typeface="Times New Roman" panose="02020603050405020304" pitchFamily="18" charset="0"/>
                <a:cs typeface="Times New Roman" panose="02020603050405020304" pitchFamily="18" charset="0"/>
              </a:rPr>
              <a:t>presentazioni</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Alcune autorevoli recensioni</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chemeClr val="tx1"/>
                </a:solidFill>
                <a:latin typeface="Times New Roman" panose="02020603050405020304" pitchFamily="18" charset="0"/>
                <a:cs typeface="Times New Roman" panose="02020603050405020304" pitchFamily="18" charset="0"/>
              </a:rPr>
              <a:t>Parte dall’approvazione a fine 2018 di due Global Compact, accordi internazionali globali </a:t>
            </a:r>
            <a:r>
              <a:rPr lang="it-IT" sz="1800" i="1" dirty="0" smtClean="0">
                <a:solidFill>
                  <a:schemeClr val="tx1"/>
                </a:solidFill>
                <a:latin typeface="Times New Roman" panose="02020603050405020304" pitchFamily="18" charset="0"/>
                <a:cs typeface="Times New Roman" panose="02020603050405020304" pitchFamily="18" charset="0"/>
              </a:rPr>
              <a:t>for Migration</a:t>
            </a:r>
            <a:r>
              <a:rPr lang="it-IT" sz="1800" dirty="0" smtClean="0">
                <a:solidFill>
                  <a:schemeClr val="tx1"/>
                </a:solidFill>
                <a:latin typeface="Times New Roman" panose="02020603050405020304" pitchFamily="18" charset="0"/>
                <a:cs typeface="Times New Roman" panose="02020603050405020304" pitchFamily="18" charset="0"/>
              </a:rPr>
              <a:t> e </a:t>
            </a:r>
            <a:r>
              <a:rPr lang="it-IT" sz="1800" i="1" dirty="0" smtClean="0">
                <a:solidFill>
                  <a:schemeClr val="tx1"/>
                </a:solidFill>
                <a:latin typeface="Times New Roman" panose="02020603050405020304" pitchFamily="18" charset="0"/>
                <a:cs typeface="Times New Roman" panose="02020603050405020304" pitchFamily="18" charset="0"/>
              </a:rPr>
              <a:t>on </a:t>
            </a:r>
            <a:r>
              <a:rPr lang="it-IT" sz="1800" i="1" dirty="0" err="1" smtClean="0">
                <a:solidFill>
                  <a:schemeClr val="tx1"/>
                </a:solidFill>
                <a:latin typeface="Times New Roman" panose="02020603050405020304" pitchFamily="18" charset="0"/>
                <a:cs typeface="Times New Roman" panose="02020603050405020304" pitchFamily="18" charset="0"/>
              </a:rPr>
              <a:t>Refugees</a:t>
            </a:r>
            <a:r>
              <a:rPr lang="it-IT" sz="1800" dirty="0" smtClean="0">
                <a:solidFill>
                  <a:schemeClr val="tx1"/>
                </a:solidFill>
                <a:latin typeface="Times New Roman" panose="02020603050405020304" pitchFamily="18" charset="0"/>
                <a:cs typeface="Times New Roman" panose="02020603050405020304" pitchFamily="18" charset="0"/>
              </a:rPr>
              <a:t>, che per la prima volta nella storia umana tentano di assegnare regole universali al fenomeno </a:t>
            </a:r>
            <a:r>
              <a:rPr lang="it-IT" sz="1800" dirty="0" err="1" smtClean="0">
                <a:solidFill>
                  <a:schemeClr val="tx1"/>
                </a:solidFill>
                <a:latin typeface="Times New Roman" panose="02020603050405020304" pitchFamily="18" charset="0"/>
                <a:cs typeface="Times New Roman" panose="02020603050405020304" pitchFamily="18" charset="0"/>
              </a:rPr>
              <a:t>asimettrico</a:t>
            </a:r>
            <a:r>
              <a:rPr lang="it-IT" sz="1800" dirty="0" smtClean="0">
                <a:solidFill>
                  <a:schemeClr val="tx1"/>
                </a:solidFill>
                <a:latin typeface="Times New Roman" panose="02020603050405020304" pitchFamily="18" charset="0"/>
                <a:cs typeface="Times New Roman" panose="02020603050405020304" pitchFamily="18" charset="0"/>
              </a:rPr>
              <a:t> e diacronico delle migrazioni, di emigrazioni</a:t>
            </a:r>
            <a:r>
              <a:rPr lang="it-IT" sz="1800" dirty="0">
                <a:solidFill>
                  <a:schemeClr val="tx1"/>
                </a:solidFill>
                <a:latin typeface="Times New Roman" panose="02020603050405020304" pitchFamily="18" charset="0"/>
                <a:cs typeface="Times New Roman" panose="02020603050405020304" pitchFamily="18" charset="0"/>
              </a:rPr>
              <a:t> </a:t>
            </a:r>
            <a:r>
              <a:rPr lang="it-IT" sz="1800" dirty="0" smtClean="0">
                <a:solidFill>
                  <a:schemeClr val="tx1"/>
                </a:solidFill>
                <a:latin typeface="Times New Roman" panose="02020603050405020304" pitchFamily="18" charset="0"/>
                <a:cs typeface="Times New Roman" panose="02020603050405020304" pitchFamily="18" charset="0"/>
              </a:rPr>
              <a:t>e immigrazioni.</a:t>
            </a:r>
            <a:br>
              <a:rPr lang="it-IT" sz="1800" dirty="0" smtClean="0">
                <a:solidFill>
                  <a:schemeClr val="tx1"/>
                </a:solidFill>
                <a:latin typeface="Times New Roman" panose="02020603050405020304" pitchFamily="18" charset="0"/>
                <a:cs typeface="Times New Roman" panose="02020603050405020304" pitchFamily="18" charset="0"/>
              </a:rPr>
            </a:br>
            <a:r>
              <a:rPr lang="it-IT" sz="1800" dirty="0" smtClean="0">
                <a:solidFill>
                  <a:schemeClr val="tx1"/>
                </a:solidFill>
                <a:latin typeface="Times New Roman" panose="02020603050405020304" pitchFamily="18" charset="0"/>
                <a:cs typeface="Times New Roman" panose="02020603050405020304" pitchFamily="18" charset="0"/>
              </a:rPr>
              <a:t>Poi ripercorre sinteticamente l’uso del termine «Migrazione» nelle varie discipline scientifiche, per le specie prima di primati e umani (ovvero per piante e animali anche prima di sei milioni di anni fa), per le forme umane, per noi </a:t>
            </a:r>
            <a:r>
              <a:rPr lang="it-IT" sz="1800" i="1" dirty="0" smtClean="0">
                <a:solidFill>
                  <a:schemeClr val="tx1"/>
                </a:solidFill>
                <a:latin typeface="Times New Roman" panose="02020603050405020304" pitchFamily="18" charset="0"/>
                <a:cs typeface="Times New Roman" panose="02020603050405020304" pitchFamily="18" charset="0"/>
              </a:rPr>
              <a:t>sapiens</a:t>
            </a:r>
            <a:r>
              <a:rPr lang="it-IT" sz="1800" dirty="0" smtClean="0">
                <a:solidFill>
                  <a:schemeClr val="tx1"/>
                </a:solidFill>
                <a:latin typeface="Times New Roman" panose="02020603050405020304" pitchFamily="18" charset="0"/>
                <a:cs typeface="Times New Roman" panose="02020603050405020304" pitchFamily="18" charset="0"/>
              </a:rPr>
              <a:t> e aggiorna infine dati e problemi del fenomeno in corso.</a:t>
            </a:r>
            <a:r>
              <a:rPr lang="it-IT" sz="2400" dirty="0" smtClean="0"/>
              <a:t/>
            </a:r>
            <a:br>
              <a:rPr lang="it-IT" sz="2400" dirty="0" smtClean="0"/>
            </a:br>
            <a:r>
              <a:rPr lang="it-IT" sz="2400" dirty="0" smtClean="0"/>
              <a:t/>
            </a:r>
            <a:br>
              <a:rPr lang="it-IT" sz="2400" dirty="0" smtClean="0"/>
            </a:br>
            <a:endParaRPr lang="it-IT" sz="2400" dirty="0"/>
          </a:p>
        </p:txBody>
      </p:sp>
      <p:pic>
        <p:nvPicPr>
          <p:cNvPr id="6" name="Segnaposto contenut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16922" y="188640"/>
            <a:ext cx="4427078" cy="6309146"/>
          </a:xfrm>
        </p:spPr>
      </p:pic>
      <p:sp>
        <p:nvSpPr>
          <p:cNvPr id="4" name="Segnaposto piè di pagina 3"/>
          <p:cNvSpPr>
            <a:spLocks noGrp="1"/>
          </p:cNvSpPr>
          <p:nvPr>
            <p:ph type="ftr" sz="quarter" idx="11"/>
          </p:nvPr>
        </p:nvSpPr>
        <p:spPr>
          <a:xfrm>
            <a:off x="35496" y="6525345"/>
            <a:ext cx="5984304" cy="288032"/>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18</a:t>
            </a:fld>
            <a:endParaRPr lang="it-IT"/>
          </a:p>
        </p:txBody>
      </p:sp>
    </p:spTree>
    <p:extLst>
      <p:ext uri="{BB962C8B-B14F-4D97-AF65-F5344CB8AC3E}">
        <p14:creationId xmlns:p14="http://schemas.microsoft.com/office/powerpoint/2010/main" val="4312536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0" y="188640"/>
            <a:ext cx="9108504" cy="504056"/>
          </a:xfrm>
        </p:spPr>
        <p:txBody>
          <a:bodyPr/>
          <a:lstStyle/>
          <a:p>
            <a:r>
              <a:rPr lang="it-IT" sz="3200" b="1" dirty="0" smtClean="0">
                <a:latin typeface="Times New Roman" panose="02020603050405020304" pitchFamily="18" charset="0"/>
                <a:cs typeface="Times New Roman" panose="02020603050405020304" pitchFamily="18" charset="0"/>
              </a:rPr>
              <a:t>Siamo una specie meticcia</a:t>
            </a:r>
            <a:endParaRPr lang="it-IT" sz="3200" b="1" dirty="0">
              <a:latin typeface="Times New Roman" panose="02020603050405020304" pitchFamily="18" charset="0"/>
              <a:cs typeface="Times New Roman" panose="02020603050405020304" pitchFamily="18" charset="0"/>
            </a:endParaRPr>
          </a:p>
        </p:txBody>
      </p:sp>
      <p:sp>
        <p:nvSpPr>
          <p:cNvPr id="5" name="Segnaposto contenuto 4"/>
          <p:cNvSpPr>
            <a:spLocks noGrp="1"/>
          </p:cNvSpPr>
          <p:nvPr>
            <p:ph idx="1"/>
          </p:nvPr>
        </p:nvSpPr>
        <p:spPr>
          <a:xfrm>
            <a:off x="0" y="836712"/>
            <a:ext cx="9108504" cy="5688632"/>
          </a:xfrm>
        </p:spPr>
        <p:txBody>
          <a:bodyPr/>
          <a:lstStyle/>
          <a:p>
            <a:pPr algn="just"/>
            <a:r>
              <a:rPr lang="it-IT" sz="1400" dirty="0" smtClean="0">
                <a:latin typeface="Times New Roman" panose="02020603050405020304" pitchFamily="18" charset="0"/>
                <a:cs typeface="Times New Roman" panose="02020603050405020304" pitchFamily="18" charset="0"/>
              </a:rPr>
              <a:t>La </a:t>
            </a:r>
            <a:r>
              <a:rPr lang="it-IT" sz="1400" dirty="0">
                <a:latin typeface="Times New Roman" panose="02020603050405020304" pitchFamily="18" charset="0"/>
                <a:cs typeface="Times New Roman" panose="02020603050405020304" pitchFamily="18" charset="0"/>
              </a:rPr>
              <a:t>dimensione strutturale, permanente e ubiquitaria del fenomeno migratorio umano ha reso </a:t>
            </a:r>
            <a:r>
              <a:rPr lang="it-IT" sz="1400" b="1" dirty="0">
                <a:latin typeface="Times New Roman" panose="02020603050405020304" pitchFamily="18" charset="0"/>
                <a:cs typeface="Times New Roman" panose="02020603050405020304" pitchFamily="18" charset="0"/>
              </a:rPr>
              <a:t>la mescolanza </a:t>
            </a:r>
            <a:r>
              <a:rPr lang="it-IT" sz="1400" dirty="0">
                <a:latin typeface="Times New Roman" panose="02020603050405020304" pitchFamily="18" charset="0"/>
                <a:cs typeface="Times New Roman" panose="02020603050405020304" pitchFamily="18" charset="0"/>
              </a:rPr>
              <a:t>nostro patrimonio genetico universale. </a:t>
            </a:r>
            <a:r>
              <a:rPr lang="it-IT" sz="1400" dirty="0" smtClean="0">
                <a:latin typeface="Times New Roman" panose="02020603050405020304" pitchFamily="18" charset="0"/>
                <a:cs typeface="Times New Roman" panose="02020603050405020304" pitchFamily="18" charset="0"/>
              </a:rPr>
              <a:t>Forse </a:t>
            </a:r>
            <a:r>
              <a:rPr lang="it-IT" sz="1400" dirty="0">
                <a:latin typeface="Times New Roman" panose="02020603050405020304" pitchFamily="18" charset="0"/>
                <a:cs typeface="Times New Roman" panose="02020603050405020304" pitchFamily="18" charset="0"/>
              </a:rPr>
              <a:t>è il caso di cominciare a definirci una </a:t>
            </a:r>
            <a:r>
              <a:rPr lang="it-IT" sz="1400" i="1" dirty="0">
                <a:latin typeface="Times New Roman" panose="02020603050405020304" pitchFamily="18" charset="0"/>
                <a:cs typeface="Times New Roman" panose="02020603050405020304" pitchFamily="18" charset="0"/>
              </a:rPr>
              <a:t>specie meticcia</a:t>
            </a:r>
            <a:r>
              <a:rPr lang="it-IT" sz="1400" dirty="0">
                <a:latin typeface="Times New Roman" panose="02020603050405020304" pitchFamily="18" charset="0"/>
                <a:cs typeface="Times New Roman" panose="02020603050405020304" pitchFamily="18" charset="0"/>
              </a:rPr>
              <a:t>. Non migratoria, non migrante, né stanziale né nomade (non tutti lo siamo stati e lo siamo): ognuno di noi, da millenni, porta il segno genetico e culturale dei gruppi e degli individui che hanno migrato. E la nostra evoluzione </a:t>
            </a:r>
            <a:r>
              <a:rPr lang="it-IT" sz="1400" dirty="0" smtClean="0">
                <a:latin typeface="Times New Roman" panose="02020603050405020304" pitchFamily="18" charset="0"/>
                <a:cs typeface="Times New Roman" panose="02020603050405020304" pitchFamily="18" charset="0"/>
              </a:rPr>
              <a:t>ha subito </a:t>
            </a:r>
            <a:r>
              <a:rPr lang="it-IT" sz="1400" i="1" dirty="0" smtClean="0">
                <a:latin typeface="Times New Roman" panose="02020603050405020304" pitchFamily="18" charset="0"/>
                <a:cs typeface="Times New Roman" panose="02020603050405020304" pitchFamily="18" charset="0"/>
              </a:rPr>
              <a:t>la pressione selettiva del migrare</a:t>
            </a:r>
            <a:r>
              <a:rPr lang="it-IT" sz="1400" dirty="0" smtClean="0">
                <a:latin typeface="Times New Roman" panose="02020603050405020304" pitchFamily="18" charset="0"/>
                <a:cs typeface="Times New Roman" panose="02020603050405020304" pitchFamily="18" charset="0"/>
              </a:rPr>
              <a:t>, ha </a:t>
            </a:r>
            <a:r>
              <a:rPr lang="it-IT" sz="1400" dirty="0">
                <a:latin typeface="Times New Roman" panose="02020603050405020304" pitchFamily="18" charset="0"/>
                <a:cs typeface="Times New Roman" panose="02020603050405020304" pitchFamily="18" charset="0"/>
              </a:rPr>
              <a:t>preso una strada ibrida, promiscua e propria perché, non solo in senso figurativo, i nostri progenitori (anche di altre specie </a:t>
            </a:r>
            <a:r>
              <a:rPr lang="it-IT" sz="1400" dirty="0" err="1">
                <a:latin typeface="Times New Roman" panose="02020603050405020304" pitchFamily="18" charset="0"/>
                <a:cs typeface="Times New Roman" panose="02020603050405020304" pitchFamily="18" charset="0"/>
              </a:rPr>
              <a:t>ominine</a:t>
            </a:r>
            <a:r>
              <a:rPr lang="it-IT" sz="1400" dirty="0">
                <a:latin typeface="Times New Roman" panose="02020603050405020304" pitchFamily="18" charset="0"/>
                <a:cs typeface="Times New Roman" panose="02020603050405020304" pitchFamily="18" charset="0"/>
              </a:rPr>
              <a:t>) sono stati capaci di percorrere a piedi l’intero mondo, di sopravvivere e riprodursi, socializzare e prolificare, tornare indietro e avanti più e più volte (anche se nessuno o qualcun altro c’era stato prima), collettivamente in ogni dimensione spaziale e in ogni ecosistema, scambiando geni e culture in modo più o meno forzato e diseguale.</a:t>
            </a:r>
          </a:p>
          <a:p>
            <a:pPr algn="just"/>
            <a:r>
              <a:rPr lang="it-IT" sz="1400" dirty="0">
                <a:latin typeface="Times New Roman" panose="02020603050405020304" pitchFamily="18" charset="0"/>
                <a:cs typeface="Times New Roman" panose="02020603050405020304" pitchFamily="18" charset="0"/>
              </a:rPr>
              <a:t>Da circa 40 mila anni </a:t>
            </a:r>
            <a:r>
              <a:rPr lang="it-IT" sz="1400" i="1" dirty="0">
                <a:latin typeface="Times New Roman" panose="02020603050405020304" pitchFamily="18" charset="0"/>
                <a:cs typeface="Times New Roman" panose="02020603050405020304" pitchFamily="18" charset="0"/>
              </a:rPr>
              <a:t>Homo sapiens</a:t>
            </a:r>
            <a:r>
              <a:rPr lang="it-IT" sz="1400" dirty="0">
                <a:latin typeface="Times New Roman" panose="02020603050405020304" pitchFamily="18" charset="0"/>
                <a:cs typeface="Times New Roman" panose="02020603050405020304" pitchFamily="18" charset="0"/>
              </a:rPr>
              <a:t> è rimasto l’</a:t>
            </a:r>
            <a:r>
              <a:rPr lang="it-IT" sz="1400" b="1" dirty="0">
                <a:latin typeface="Times New Roman" panose="02020603050405020304" pitchFamily="18" charset="0"/>
                <a:cs typeface="Times New Roman" panose="02020603050405020304" pitchFamily="18" charset="0"/>
              </a:rPr>
              <a:t>unica</a:t>
            </a:r>
            <a:r>
              <a:rPr lang="it-IT" sz="1400" dirty="0">
                <a:latin typeface="Times New Roman" panose="02020603050405020304" pitchFamily="18" charset="0"/>
                <a:cs typeface="Times New Roman" panose="02020603050405020304" pitchFamily="18" charset="0"/>
              </a:rPr>
              <a:t> specie umana. Abbiamo un remoto antenato comune con gli scimpanzé (anche loro migranti con un’areale disperso in varie aree di Africa e Eurasia, frazionatosi nei cicli di raffreddamento), abbiamo un meno antico antenato comune con tutte le specie </a:t>
            </a:r>
            <a:r>
              <a:rPr lang="it-IT" sz="1400" i="1" dirty="0">
                <a:latin typeface="Times New Roman" panose="02020603050405020304" pitchFamily="18" charset="0"/>
                <a:cs typeface="Times New Roman" panose="02020603050405020304" pitchFamily="18" charset="0"/>
              </a:rPr>
              <a:t>Homo</a:t>
            </a:r>
            <a:r>
              <a:rPr lang="it-IT" sz="1400" dirty="0">
                <a:latin typeface="Times New Roman" panose="02020603050405020304" pitchFamily="18" charset="0"/>
                <a:cs typeface="Times New Roman" panose="02020603050405020304" pitchFamily="18" charset="0"/>
              </a:rPr>
              <a:t>, chiunque incontriamo oggi condivide con noi un antenato comune vissuto poco più di tremila anni fa e il 99.9 per cento del Dna. Non vi è stato mai abbastanza lungo isolamento geografico da far diventare o “razza” o “specie” un gruppo. Alcuni di noi (pochi, una minoranza) hanno migrato da e fra ecosistemi lontani, uscendo dall’Africa più e più volte, in periodi diversi e per rotte diverse (almeno due orientali, settentrionale e meridionale</a:t>
            </a:r>
            <a:r>
              <a:rPr lang="it-IT" sz="1400" dirty="0" smtClean="0">
                <a:latin typeface="Times New Roman" panose="02020603050405020304" pitchFamily="18" charset="0"/>
                <a:cs typeface="Times New Roman" panose="02020603050405020304" pitchFamily="18" charset="0"/>
              </a:rPr>
              <a:t>). Abbiamo s-confinato. </a:t>
            </a:r>
          </a:p>
          <a:p>
            <a:pPr algn="just"/>
            <a:r>
              <a:rPr lang="it-IT" sz="1400" dirty="0" smtClean="0">
                <a:latin typeface="Times New Roman" panose="02020603050405020304" pitchFamily="18" charset="0"/>
                <a:cs typeface="Times New Roman" panose="02020603050405020304" pitchFamily="18" charset="0"/>
              </a:rPr>
              <a:t>Vengono </a:t>
            </a:r>
            <a:r>
              <a:rPr lang="it-IT" sz="1400" dirty="0">
                <a:latin typeface="Times New Roman" panose="02020603050405020304" pitchFamily="18" charset="0"/>
                <a:cs typeface="Times New Roman" panose="02020603050405020304" pitchFamily="18" charset="0"/>
              </a:rPr>
              <a:t>via via aggiornate le ipotesi sulle date di separazione genetica fra gli emigranti africani (il continente dove siamo comunque tutti restati per più tempo) e gli immigrati più lontani degli altri continenti (non oltre 80 mila anni fa per Australia e Melanesia, meno di 65 per l’Europa) e certificati eventi di accoppiamenti interspecifici e ibridazione locali in alcune aree dell’Eurasia fra specie </a:t>
            </a:r>
            <a:r>
              <a:rPr lang="it-IT" sz="1400" i="1" dirty="0">
                <a:latin typeface="Times New Roman" panose="02020603050405020304" pitchFamily="18" charset="0"/>
                <a:cs typeface="Times New Roman" panose="02020603050405020304" pitchFamily="18" charset="0"/>
              </a:rPr>
              <a:t>Homo</a:t>
            </a:r>
            <a:r>
              <a:rPr lang="it-IT" sz="1400" dirty="0">
                <a:latin typeface="Times New Roman" panose="02020603050405020304" pitchFamily="18" charset="0"/>
                <a:cs typeface="Times New Roman" panose="02020603050405020304" pitchFamily="18" charset="0"/>
              </a:rPr>
              <a:t> finché non si sono estinte, oltre che di specie </a:t>
            </a:r>
            <a:r>
              <a:rPr lang="it-IT" sz="1400" i="1" dirty="0">
                <a:latin typeface="Times New Roman" panose="02020603050405020304" pitchFamily="18" charset="0"/>
                <a:cs typeface="Times New Roman" panose="02020603050405020304" pitchFamily="18" charset="0"/>
              </a:rPr>
              <a:t>Homo</a:t>
            </a:r>
            <a:r>
              <a:rPr lang="it-IT" sz="1400" dirty="0">
                <a:latin typeface="Times New Roman" panose="02020603050405020304" pitchFamily="18" charset="0"/>
                <a:cs typeface="Times New Roman" panose="02020603050405020304" pitchFamily="18" charset="0"/>
              </a:rPr>
              <a:t> con i </a:t>
            </a:r>
            <a:r>
              <a:rPr lang="it-IT" sz="1400" i="1" dirty="0">
                <a:latin typeface="Times New Roman" panose="02020603050405020304" pitchFamily="18" charset="0"/>
                <a:cs typeface="Times New Roman" panose="02020603050405020304" pitchFamily="18" charset="0"/>
              </a:rPr>
              <a:t>sapiens</a:t>
            </a:r>
            <a:r>
              <a:rPr lang="it-IT" sz="1400" dirty="0">
                <a:latin typeface="Times New Roman" panose="02020603050405020304" pitchFamily="18" charset="0"/>
                <a:cs typeface="Times New Roman" panose="02020603050405020304" pitchFamily="18" charset="0"/>
              </a:rPr>
              <a:t> (presenti significativamente nei nostri genomi). I continui flussi migratori e scambi migratori “interni” della nostra specie hanno ridotto comunque le differenze fra tutti i gruppi e le popolazioni umane, anche dopo che l’evoluzione culturale ci ha differenziato. Col il lento progressivo diffondersi del modo di produzione agricolo nel Neolitico tutti questi processi hanno avuto una vistosa accelerazione, dal punto di vista della biologia degli ecosistemi sempre più segnata dalla </a:t>
            </a:r>
            <a:r>
              <a:rPr lang="it-IT" sz="1400" b="1" dirty="0">
                <a:latin typeface="Times New Roman" panose="02020603050405020304" pitchFamily="18" charset="0"/>
                <a:cs typeface="Times New Roman" panose="02020603050405020304" pitchFamily="18" charset="0"/>
              </a:rPr>
              <a:t>selezione </a:t>
            </a:r>
            <a:r>
              <a:rPr lang="it-IT" sz="1400" b="1" dirty="0" smtClean="0">
                <a:latin typeface="Times New Roman" panose="02020603050405020304" pitchFamily="18" charset="0"/>
                <a:cs typeface="Times New Roman" panose="02020603050405020304" pitchFamily="18" charset="0"/>
              </a:rPr>
              <a:t>«artificiale» </a:t>
            </a:r>
            <a:r>
              <a:rPr lang="it-IT" sz="1400" b="1" dirty="0">
                <a:latin typeface="Times New Roman" panose="02020603050405020304" pitchFamily="18" charset="0"/>
                <a:cs typeface="Times New Roman" panose="02020603050405020304" pitchFamily="18" charset="0"/>
              </a:rPr>
              <a:t>antropica</a:t>
            </a:r>
            <a:r>
              <a:rPr lang="it-IT" sz="1400" dirty="0">
                <a:latin typeface="Times New Roman" panose="02020603050405020304" pitchFamily="18" charset="0"/>
                <a:cs typeface="Times New Roman" panose="02020603050405020304" pitchFamily="18" charset="0"/>
              </a:rPr>
              <a:t>, “</a:t>
            </a:r>
            <a:r>
              <a:rPr lang="it-IT" sz="1400" dirty="0" err="1">
                <a:latin typeface="Times New Roman" panose="02020603050405020304" pitchFamily="18" charset="0"/>
                <a:cs typeface="Times New Roman" panose="02020603050405020304" pitchFamily="18" charset="0"/>
              </a:rPr>
              <a:t>migrabile</a:t>
            </a:r>
            <a:r>
              <a:rPr lang="it-IT" sz="1400" dirty="0">
                <a:latin typeface="Times New Roman" panose="02020603050405020304" pitchFamily="18" charset="0"/>
                <a:cs typeface="Times New Roman" panose="02020603050405020304" pitchFamily="18" charset="0"/>
              </a:rPr>
              <a:t>" ovunque, con la sperimentazione dei propri autodefiniti confini (linee o curve autolimitanti e superabili), come anche in forma non demica, attraverso il </a:t>
            </a:r>
            <a:r>
              <a:rPr lang="it-IT" sz="1400" b="1" dirty="0" err="1">
                <a:latin typeface="Times New Roman" panose="02020603050405020304" pitchFamily="18" charset="0"/>
                <a:cs typeface="Times New Roman" panose="02020603050405020304" pitchFamily="18" charset="0"/>
              </a:rPr>
              <a:t>meticciato</a:t>
            </a:r>
            <a:r>
              <a:rPr lang="it-IT" sz="1400" b="1" dirty="0">
                <a:latin typeface="Times New Roman" panose="02020603050405020304" pitchFamily="18" charset="0"/>
                <a:cs typeface="Times New Roman" panose="02020603050405020304" pitchFamily="18" charset="0"/>
              </a:rPr>
              <a:t> culturale</a:t>
            </a:r>
            <a:r>
              <a:rPr lang="it-IT" sz="1400" dirty="0">
                <a:latin typeface="Times New Roman" panose="02020603050405020304" pitchFamily="18" charset="0"/>
                <a:cs typeface="Times New Roman" panose="02020603050405020304" pitchFamily="18" charset="0"/>
              </a:rPr>
              <a:t>.</a:t>
            </a:r>
          </a:p>
          <a:p>
            <a:endParaRPr lang="it-IT" dirty="0"/>
          </a:p>
        </p:txBody>
      </p:sp>
      <p:sp>
        <p:nvSpPr>
          <p:cNvPr id="2" name="Segnaposto piè di pagina 1"/>
          <p:cNvSpPr>
            <a:spLocks noGrp="1"/>
          </p:cNvSpPr>
          <p:nvPr>
            <p:ph type="ftr" sz="quarter" idx="11"/>
          </p:nvPr>
        </p:nvSpPr>
        <p:spPr>
          <a:xfrm>
            <a:off x="35496" y="6356350"/>
            <a:ext cx="5984304" cy="457026"/>
          </a:xfrm>
        </p:spPr>
        <p:txBody>
          <a:bodyPr/>
          <a:lstStyle/>
          <a:p>
            <a:pPr>
              <a:defRPr/>
            </a:pPr>
            <a:r>
              <a:rPr lang="it-IT" sz="1000" dirty="0" smtClean="0"/>
              <a:t>Calzolaio </a:t>
            </a:r>
            <a:r>
              <a:rPr lang="it-IT" sz="1000" dirty="0" smtClean="0"/>
              <a:t>2022</a:t>
            </a:r>
            <a:endParaRPr lang="it-IT" sz="1000" dirty="0"/>
          </a:p>
        </p:txBody>
      </p:sp>
      <p:sp>
        <p:nvSpPr>
          <p:cNvPr id="3" name="Segnaposto numero diapositiva 2"/>
          <p:cNvSpPr>
            <a:spLocks noGrp="1"/>
          </p:cNvSpPr>
          <p:nvPr>
            <p:ph type="sldNum" sz="quarter" idx="12"/>
          </p:nvPr>
        </p:nvSpPr>
        <p:spPr/>
        <p:txBody>
          <a:bodyPr/>
          <a:lstStyle/>
          <a:p>
            <a:pPr>
              <a:defRPr/>
            </a:pPr>
            <a:fld id="{9FC68008-3DC7-441C-AD91-3FA4FC49AB5F}" type="slidenum">
              <a:rPr lang="it-IT" smtClean="0"/>
              <a:pPr>
                <a:defRPr/>
              </a:pPr>
              <a:t>19</a:t>
            </a:fld>
            <a:endParaRPr lang="it-IT"/>
          </a:p>
        </p:txBody>
      </p:sp>
    </p:spTree>
    <p:extLst>
      <p:ext uri="{BB962C8B-B14F-4D97-AF65-F5344CB8AC3E}">
        <p14:creationId xmlns:p14="http://schemas.microsoft.com/office/powerpoint/2010/main" val="129798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9144000" cy="1196751"/>
          </a:xfrm>
        </p:spPr>
        <p:txBody>
          <a:bodyPr/>
          <a:lstStyle/>
          <a:p>
            <a:r>
              <a:rPr lang="it-IT" sz="4000" b="1" dirty="0" smtClean="0">
                <a:latin typeface="Times New Roman" panose="02020603050405020304" pitchFamily="18" charset="0"/>
                <a:cs typeface="Times New Roman" panose="02020603050405020304" pitchFamily="18" charset="0"/>
              </a:rPr>
              <a:t>Buongiorno a tutti! </a:t>
            </a:r>
            <a:endParaRPr lang="it-IT" sz="4000" b="1" dirty="0">
              <a:latin typeface="Times New Roman" panose="02020603050405020304" pitchFamily="18" charset="0"/>
              <a:cs typeface="Times New Roman" panose="02020603050405020304" pitchFamily="18" charset="0"/>
            </a:endParaRPr>
          </a:p>
        </p:txBody>
      </p:sp>
      <p:sp>
        <p:nvSpPr>
          <p:cNvPr id="4" name="Segnaposto piè di pagina 3"/>
          <p:cNvSpPr>
            <a:spLocks noGrp="1"/>
          </p:cNvSpPr>
          <p:nvPr>
            <p:ph type="ftr" sz="quarter" idx="11"/>
          </p:nvPr>
        </p:nvSpPr>
        <p:spPr>
          <a:xfrm>
            <a:off x="0" y="6579363"/>
            <a:ext cx="9144000" cy="278637"/>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2</a:t>
            </a:fld>
            <a:endParaRPr lang="it-IT"/>
          </a:p>
        </p:txBody>
      </p:sp>
      <p:pic>
        <p:nvPicPr>
          <p:cNvPr id="6" name="Segnaposto contenuto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27042" y="1262612"/>
            <a:ext cx="3567034" cy="4942576"/>
          </a:xfrm>
        </p:spPr>
      </p:pic>
      <p:sp>
        <p:nvSpPr>
          <p:cNvPr id="7" name="Rettangolo 6"/>
          <p:cNvSpPr/>
          <p:nvPr/>
        </p:nvSpPr>
        <p:spPr>
          <a:xfrm>
            <a:off x="4572000" y="836712"/>
            <a:ext cx="4464496" cy="5861733"/>
          </a:xfrm>
          <a:prstGeom prst="rect">
            <a:avLst/>
          </a:prstGeom>
        </p:spPr>
        <p:txBody>
          <a:bodyPr wrap="square">
            <a:spAutoFit/>
          </a:bodyPr>
          <a:lstStyle/>
          <a:p>
            <a:pPr algn="ctr"/>
            <a:r>
              <a:rPr lang="it-IT" sz="1000" dirty="0" smtClean="0">
                <a:ea typeface="Verdana" panose="020B0604030504040204" pitchFamily="34" charset="0"/>
                <a:cs typeface="Times New Roman" panose="02020603050405020304" pitchFamily="18" charset="0"/>
              </a:rPr>
              <a:t>È un piacere contribuire al vostro </a:t>
            </a:r>
            <a:r>
              <a:rPr lang="it-IT" sz="1000" dirty="0" err="1" smtClean="0">
                <a:ea typeface="Verdana" panose="020B0604030504040204" pitchFamily="34" charset="0"/>
                <a:cs typeface="Times New Roman" panose="02020603050405020304" pitchFamily="18" charset="0"/>
              </a:rPr>
              <a:t>re</a:t>
            </a:r>
            <a:r>
              <a:rPr lang="it-IT" sz="1000" dirty="0" err="1" smtClean="0">
                <a:ea typeface="Verdana" panose="020B0604030504040204" pitchFamily="34" charset="0"/>
                <a:cs typeface="Times New Roman" panose="02020603050405020304" pitchFamily="18" charset="0"/>
              </a:rPr>
              <a:t>inizio</a:t>
            </a:r>
            <a:r>
              <a:rPr lang="it-IT" sz="1000" dirty="0" smtClean="0">
                <a:ea typeface="Verdana" panose="020B0604030504040204" pitchFamily="34" charset="0"/>
                <a:cs typeface="Times New Roman" panose="02020603050405020304" pitchFamily="18" charset="0"/>
              </a:rPr>
              <a:t> </a:t>
            </a:r>
            <a:r>
              <a:rPr lang="it-IT" sz="1000" dirty="0" smtClean="0">
                <a:ea typeface="Verdana" panose="020B0604030504040204" pitchFamily="34" charset="0"/>
                <a:cs typeface="Times New Roman" panose="02020603050405020304" pitchFamily="18" charset="0"/>
              </a:rPr>
              <a:t>di </a:t>
            </a:r>
            <a:r>
              <a:rPr lang="it-IT" sz="1000" dirty="0" smtClean="0">
                <a:ea typeface="Verdana" panose="020B0604030504040204" pitchFamily="34" charset="0"/>
                <a:cs typeface="Times New Roman" panose="02020603050405020304" pitchFamily="18" charset="0"/>
              </a:rPr>
              <a:t>settimana e di anno e, soprattutto, alle </a:t>
            </a:r>
            <a:r>
              <a:rPr lang="it-IT" sz="1000" dirty="0" smtClean="0"/>
              <a:t>giornate 2022 </a:t>
            </a:r>
            <a:r>
              <a:rPr lang="it-IT" sz="1000" dirty="0"/>
              <a:t>nazionali - europee </a:t>
            </a:r>
            <a:r>
              <a:rPr lang="it-IT" sz="1000" dirty="0" smtClean="0"/>
              <a:t>di studio sulle migrazioni.</a:t>
            </a:r>
            <a:endParaRPr lang="it-IT" sz="1000" dirty="0"/>
          </a:p>
          <a:p>
            <a:pPr algn="ctr"/>
            <a:endParaRPr lang="it-IT" sz="1200" dirty="0" smtClean="0"/>
          </a:p>
          <a:p>
            <a:pPr algn="ctr">
              <a:lnSpc>
                <a:spcPct val="107000"/>
              </a:lnSpc>
              <a:spcAft>
                <a:spcPts val="0"/>
              </a:spcAft>
            </a:pPr>
            <a:r>
              <a:rPr lang="it-IT" sz="1300" b="1" dirty="0" smtClean="0">
                <a:ea typeface="Calibri" panose="020F0502020204030204" pitchFamily="34" charset="0"/>
                <a:cs typeface="Times New Roman" panose="02020603050405020304" pitchFamily="18" charset="0"/>
              </a:rPr>
              <a:t>CONTRIBUTO </a:t>
            </a:r>
            <a:r>
              <a:rPr lang="it-IT" sz="1300" b="1" dirty="0" smtClean="0">
                <a:ea typeface="Calibri" panose="020F0502020204030204" pitchFamily="34" charset="0"/>
                <a:cs typeface="Times New Roman" panose="02020603050405020304" pitchFamily="18" charset="0"/>
              </a:rPr>
              <a:t>IN </a:t>
            </a:r>
            <a:r>
              <a:rPr lang="it-IT" sz="1300" b="1" dirty="0" smtClean="0">
                <a:ea typeface="Calibri" panose="020F0502020204030204" pitchFamily="34" charset="0"/>
                <a:cs typeface="Times New Roman" panose="02020603050405020304" pitchFamily="18" charset="0"/>
              </a:rPr>
              <a:t>SINTESI</a:t>
            </a:r>
            <a:endParaRPr lang="it-IT" sz="1300" b="1" dirty="0">
              <a:ea typeface="Calibri" panose="020F0502020204030204" pitchFamily="34" charset="0"/>
              <a:cs typeface="Times New Roman" panose="02020603050405020304" pitchFamily="18" charset="0"/>
            </a:endParaRPr>
          </a:p>
          <a:p>
            <a:pPr algn="just"/>
            <a:r>
              <a:rPr lang="it-IT" sz="1300" dirty="0" smtClean="0"/>
              <a:t>Ogni </a:t>
            </a:r>
            <a:r>
              <a:rPr lang="it-IT" sz="1300" dirty="0"/>
              <a:t>specie sopravvive e si riproduce in relazione al clima e alle barriere degli habitat entro cui si muove, oltre le quali talora taluna ha la </a:t>
            </a:r>
            <a:r>
              <a:rPr lang="it-IT" sz="1300" i="1" dirty="0"/>
              <a:t>capacità di migrare</a:t>
            </a:r>
            <a:r>
              <a:rPr lang="it-IT" sz="1300" dirty="0"/>
              <a:t> (o talaltra comunque migra casualmente, pur non avendone la capacità). </a:t>
            </a:r>
            <a:r>
              <a:rPr lang="it-IT" sz="1300" i="1" dirty="0" smtClean="0"/>
              <a:t>Homo </a:t>
            </a:r>
            <a:r>
              <a:rPr lang="it-IT" sz="1300" i="1" dirty="0"/>
              <a:t>sapiens </a:t>
            </a:r>
            <a:r>
              <a:rPr lang="it-IT" sz="1300" dirty="0"/>
              <a:t>è evoluto come una </a:t>
            </a:r>
            <a:r>
              <a:rPr lang="it-IT" sz="1300" i="1" dirty="0"/>
              <a:t>specie meticcia</a:t>
            </a:r>
            <a:r>
              <a:rPr lang="it-IT" sz="1300" dirty="0"/>
              <a:t>, sempre costretta </a:t>
            </a:r>
            <a:r>
              <a:rPr lang="it-IT" sz="1300" dirty="0" smtClean="0"/>
              <a:t>pure a </a:t>
            </a:r>
            <a:r>
              <a:rPr lang="it-IT" sz="1300" i="1" dirty="0"/>
              <a:t>migrazioni forzate</a:t>
            </a:r>
            <a:r>
              <a:rPr lang="it-IT" sz="1300" dirty="0"/>
              <a:t> da clima e </a:t>
            </a:r>
            <a:r>
              <a:rPr lang="it-IT" sz="1300" dirty="0" smtClean="0"/>
              <a:t>conflitti</a:t>
            </a:r>
            <a:r>
              <a:rPr lang="it-IT" sz="1300" dirty="0"/>
              <a:t>.</a:t>
            </a:r>
            <a:r>
              <a:rPr lang="it-IT" sz="1300" dirty="0" smtClean="0"/>
              <a:t> </a:t>
            </a:r>
          </a:p>
          <a:p>
            <a:pPr algn="just"/>
            <a:r>
              <a:rPr lang="it-IT" sz="1300" dirty="0" smtClean="0"/>
              <a:t>Pochi </a:t>
            </a:r>
            <a:r>
              <a:rPr lang="it-IT" sz="1300" dirty="0"/>
              <a:t>non hanno migrato mai, ovvero emigrato e immigrato, ovvero non hanno mai cambiato residenza per qualche mese nel corso della loro vita. </a:t>
            </a:r>
            <a:endParaRPr lang="it-IT" sz="1300" dirty="0" smtClean="0"/>
          </a:p>
          <a:p>
            <a:pPr algn="just"/>
            <a:r>
              <a:rPr lang="it-IT" sz="1300" dirty="0" smtClean="0"/>
              <a:t>Vale </a:t>
            </a:r>
            <a:r>
              <a:rPr lang="it-IT" sz="1300" dirty="0"/>
              <a:t>oggi, è valso quasi per ogni essere delle specie umane nel passato antichissimo (milioni di anni), antico (centinaia di migliaia di anni e ultimi millenni), nel nostro passato (italiano) anche recente. Varrà anche nel futuro immediato e prossimo, pandemia e non pandemia. </a:t>
            </a:r>
            <a:r>
              <a:rPr lang="it-IT" sz="1300" dirty="0" smtClean="0"/>
              <a:t>La </a:t>
            </a:r>
            <a:r>
              <a:rPr lang="it-IT" sz="1300" dirty="0"/>
              <a:t>vita sulla Terra è un incrocio di migrazioni di specie vegetali e </a:t>
            </a:r>
            <a:r>
              <a:rPr lang="it-IT" sz="1300" dirty="0" smtClean="0"/>
              <a:t>animali, di </a:t>
            </a:r>
            <a:r>
              <a:rPr lang="it-IT" sz="1300" i="1" dirty="0" smtClean="0"/>
              <a:t>sapiens </a:t>
            </a:r>
            <a:r>
              <a:rPr lang="it-IT" sz="1300" dirty="0" smtClean="0"/>
              <a:t>da un po’. </a:t>
            </a:r>
          </a:p>
          <a:p>
            <a:pPr algn="just"/>
            <a:r>
              <a:rPr lang="it-IT" sz="1300" dirty="0" smtClean="0"/>
              <a:t>Nel </a:t>
            </a:r>
            <a:r>
              <a:rPr lang="it-IT" sz="1300" dirty="0"/>
              <a:t>nostro patrimonio genetico e culturale vi sono antiche emigrazioni e immigrazioni, innumerevoli incroci e mescolanze, molto prima della scoperta delle Americhe. Identità e relazione. </a:t>
            </a:r>
            <a:r>
              <a:rPr lang="it-IT" sz="1300" dirty="0" smtClean="0"/>
              <a:t>Finalmente </a:t>
            </a:r>
            <a:r>
              <a:rPr lang="it-IT" sz="1300" dirty="0"/>
              <a:t>a fine 2018 sono anche entrati in vigore </a:t>
            </a:r>
            <a:r>
              <a:rPr lang="it-IT" sz="1300" dirty="0" smtClean="0"/>
              <a:t>(ovunque, anche qui) </a:t>
            </a:r>
            <a:r>
              <a:rPr lang="it-IT" sz="1300" dirty="0"/>
              <a:t>due accordi inediti e utili su migranti e profughi, i </a:t>
            </a:r>
            <a:r>
              <a:rPr lang="it-IT" sz="1300" i="1" dirty="0"/>
              <a:t>Global Compact</a:t>
            </a:r>
            <a:r>
              <a:rPr lang="it-IT" sz="1300" dirty="0"/>
              <a:t>, peraltro non vincolanti (come gli accordi sul clima</a:t>
            </a:r>
            <a:r>
              <a:rPr lang="it-IT" sz="1300" dirty="0" smtClean="0"/>
              <a:t>).</a:t>
            </a:r>
          </a:p>
          <a:p>
            <a:pPr algn="just"/>
            <a:r>
              <a:rPr lang="it-IT" sz="1300" dirty="0" smtClean="0"/>
              <a:t>Ho predisposto </a:t>
            </a:r>
            <a:r>
              <a:rPr lang="it-IT" sz="1300" dirty="0" smtClean="0"/>
              <a:t>una trentina di </a:t>
            </a:r>
            <a:r>
              <a:rPr lang="it-IT" sz="1300" dirty="0" err="1" smtClean="0"/>
              <a:t>slides</a:t>
            </a:r>
            <a:r>
              <a:rPr lang="it-IT" sz="1300" dirty="0" smtClean="0"/>
              <a:t> con «Migrazioni, Migranti», come filo conduttore (benvenute </a:t>
            </a:r>
            <a:r>
              <a:rPr lang="it-IT" sz="1300" dirty="0" smtClean="0"/>
              <a:t>domande immediate o spunti successivi di </a:t>
            </a:r>
            <a:r>
              <a:rPr lang="it-IT" sz="1300" dirty="0" smtClean="0"/>
              <a:t>approfondimento).</a:t>
            </a:r>
            <a:endParaRPr lang="it-IT" sz="1300" dirty="0"/>
          </a:p>
        </p:txBody>
      </p:sp>
    </p:spTree>
    <p:extLst>
      <p:ext uri="{BB962C8B-B14F-4D97-AF65-F5344CB8AC3E}">
        <p14:creationId xmlns:p14="http://schemas.microsoft.com/office/powerpoint/2010/main" val="33501842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0" y="116633"/>
            <a:ext cx="9108504" cy="576064"/>
          </a:xfrm>
        </p:spPr>
        <p:txBody>
          <a:bodyPr/>
          <a:lstStyle/>
          <a:p>
            <a:r>
              <a:rPr lang="it-IT" sz="3200" b="1" dirty="0">
                <a:latin typeface="Times New Roman" panose="02020603050405020304" pitchFamily="18" charset="0"/>
                <a:cs typeface="Times New Roman" panose="02020603050405020304" pitchFamily="18" charset="0"/>
              </a:rPr>
              <a:t>Segue: … s</a:t>
            </a:r>
            <a:r>
              <a:rPr lang="it-IT" sz="3200" b="1" dirty="0" smtClean="0">
                <a:latin typeface="Times New Roman" panose="02020603050405020304" pitchFamily="18" charset="0"/>
                <a:cs typeface="Times New Roman" panose="02020603050405020304" pitchFamily="18" charset="0"/>
              </a:rPr>
              <a:t>iamo una specie meticcia</a:t>
            </a:r>
            <a:endParaRPr lang="it-IT" sz="3200" b="1" dirty="0">
              <a:latin typeface="Times New Roman" panose="02020603050405020304" pitchFamily="18" charset="0"/>
              <a:cs typeface="Times New Roman" panose="02020603050405020304" pitchFamily="18" charset="0"/>
            </a:endParaRPr>
          </a:p>
        </p:txBody>
      </p:sp>
      <p:sp>
        <p:nvSpPr>
          <p:cNvPr id="5" name="Segnaposto contenuto 4"/>
          <p:cNvSpPr>
            <a:spLocks noGrp="1"/>
          </p:cNvSpPr>
          <p:nvPr>
            <p:ph idx="1"/>
          </p:nvPr>
        </p:nvSpPr>
        <p:spPr>
          <a:xfrm>
            <a:off x="0" y="764704"/>
            <a:ext cx="9108504" cy="5760640"/>
          </a:xfrm>
        </p:spPr>
        <p:txBody>
          <a:bodyPr/>
          <a:lstStyle/>
          <a:p>
            <a:pPr algn="just"/>
            <a:r>
              <a:rPr lang="it-IT" sz="1400" dirty="0">
                <a:latin typeface="Times New Roman" panose="02020603050405020304" pitchFamily="18" charset="0"/>
                <a:cs typeface="Times New Roman" panose="02020603050405020304" pitchFamily="18" charset="0"/>
              </a:rPr>
              <a:t>Il </a:t>
            </a:r>
            <a:r>
              <a:rPr lang="it-IT" sz="1400" dirty="0" err="1">
                <a:latin typeface="Times New Roman" panose="02020603050405020304" pitchFamily="18" charset="0"/>
                <a:cs typeface="Times New Roman" panose="02020603050405020304" pitchFamily="18" charset="0"/>
              </a:rPr>
              <a:t>meticciato</a:t>
            </a:r>
            <a:r>
              <a:rPr lang="it-IT" sz="1400" dirty="0">
                <a:latin typeface="Times New Roman" panose="02020603050405020304" pitchFamily="18" charset="0"/>
                <a:cs typeface="Times New Roman" panose="02020603050405020304" pitchFamily="18" charset="0"/>
              </a:rPr>
              <a:t> diffuso, biologico e culturale, è stato un adattamento vantaggioso per la nostra specie da decine di migliaia di anni. I </a:t>
            </a:r>
            <a:r>
              <a:rPr lang="it-IT" sz="1400" b="1" dirty="0">
                <a:latin typeface="Times New Roman" panose="02020603050405020304" pitchFamily="18" charset="0"/>
                <a:cs typeface="Times New Roman" panose="02020603050405020304" pitchFamily="18" charset="0"/>
              </a:rPr>
              <a:t>primi </a:t>
            </a:r>
            <a:r>
              <a:rPr lang="it-IT" sz="1400" b="1" i="1" dirty="0">
                <a:latin typeface="Times New Roman" panose="02020603050405020304" pitchFamily="18" charset="0"/>
                <a:cs typeface="Times New Roman" panose="02020603050405020304" pitchFamily="18" charset="0"/>
              </a:rPr>
              <a:t>sapiens</a:t>
            </a:r>
            <a:r>
              <a:rPr lang="it-IT" sz="1400" b="1" dirty="0">
                <a:latin typeface="Times New Roman" panose="02020603050405020304" pitchFamily="18" charset="0"/>
                <a:cs typeface="Times New Roman" panose="02020603050405020304" pitchFamily="18" charset="0"/>
              </a:rPr>
              <a:t> </a:t>
            </a:r>
            <a:r>
              <a:rPr lang="it-IT" sz="1400" dirty="0">
                <a:latin typeface="Times New Roman" panose="02020603050405020304" pitchFamily="18" charset="0"/>
                <a:cs typeface="Times New Roman" panose="02020603050405020304" pitchFamily="18" charset="0"/>
              </a:rPr>
              <a:t>non erano meticci, come noto. Nel corso dell’evoluzione individui della specie hanno conosciuto l’ibridazione con altre specie umane, non è questo ad averci fatto diventare meticci, è ovvio (anche se ne portiamo traccia), tanto più che quelle specie sono estinte (e probabilmente l’estinzione l’abbiamo indotta noi</a:t>
            </a:r>
            <a:r>
              <a:rPr lang="it-IT" sz="1400" dirty="0" smtClean="0">
                <a:latin typeface="Times New Roman" panose="02020603050405020304" pitchFamily="18" charset="0"/>
                <a:cs typeface="Times New Roman" panose="02020603050405020304" pitchFamily="18" charset="0"/>
              </a:rPr>
              <a:t>). Quel </a:t>
            </a:r>
            <a:r>
              <a:rPr lang="it-IT" sz="1400" dirty="0">
                <a:latin typeface="Times New Roman" panose="02020603050405020304" pitchFamily="18" charset="0"/>
                <a:cs typeface="Times New Roman" panose="02020603050405020304" pitchFamily="18" charset="0"/>
              </a:rPr>
              <a:t>che appare certo è l’origine multipla dei geni di ogni individuo umano di oggi, molti luoghi diversi d’origine, ibridazioni e incroci. </a:t>
            </a:r>
            <a:r>
              <a:rPr lang="it-IT" sz="1400" dirty="0" smtClean="0">
                <a:latin typeface="Times New Roman" panose="02020603050405020304" pitchFamily="18" charset="0"/>
                <a:cs typeface="Times New Roman" panose="02020603050405020304" pitchFamily="18" charset="0"/>
              </a:rPr>
              <a:t>Noi </a:t>
            </a:r>
            <a:r>
              <a:rPr lang="it-IT" sz="1400" dirty="0">
                <a:latin typeface="Times New Roman" panose="02020603050405020304" pitchFamily="18" charset="0"/>
                <a:cs typeface="Times New Roman" panose="02020603050405020304" pitchFamily="18" charset="0"/>
              </a:rPr>
              <a:t>siamo divenuti tutti meticci per come la grande capacità di migrare ha rimescolato sopravvivenza e riproduzione. Non ci siamo distinti per razza, né sono </a:t>
            </a:r>
            <a:r>
              <a:rPr lang="it-IT" sz="1400" dirty="0" err="1">
                <a:latin typeface="Times New Roman" panose="02020603050405020304" pitchFamily="18" charset="0"/>
                <a:cs typeface="Times New Roman" panose="02020603050405020304" pitchFamily="18" charset="0"/>
              </a:rPr>
              <a:t>speciate</a:t>
            </a:r>
            <a:r>
              <a:rPr lang="it-IT" sz="1400" dirty="0">
                <a:latin typeface="Times New Roman" panose="02020603050405020304" pitchFamily="18" charset="0"/>
                <a:cs typeface="Times New Roman" panose="02020603050405020304" pitchFamily="18" charset="0"/>
              </a:rPr>
              <a:t> altre forme umane. </a:t>
            </a:r>
            <a:endParaRPr lang="it-IT" sz="1400" dirty="0" smtClean="0">
              <a:latin typeface="Times New Roman" panose="02020603050405020304" pitchFamily="18" charset="0"/>
              <a:cs typeface="Times New Roman" panose="02020603050405020304" pitchFamily="18" charset="0"/>
            </a:endParaRPr>
          </a:p>
          <a:p>
            <a:pPr algn="just"/>
            <a:r>
              <a:rPr lang="it-IT" sz="1400" dirty="0" smtClean="0">
                <a:latin typeface="Times New Roman" panose="02020603050405020304" pitchFamily="18" charset="0"/>
                <a:cs typeface="Times New Roman" panose="02020603050405020304" pitchFamily="18" charset="0"/>
              </a:rPr>
              <a:t>Come detto è opportuno differenziare </a:t>
            </a:r>
            <a:r>
              <a:rPr lang="it-IT" sz="1400" dirty="0">
                <a:latin typeface="Times New Roman" panose="02020603050405020304" pitchFamily="18" charset="0"/>
                <a:cs typeface="Times New Roman" panose="02020603050405020304" pitchFamily="18" charset="0"/>
              </a:rPr>
              <a:t>le </a:t>
            </a:r>
            <a:r>
              <a:rPr lang="it-IT" sz="1400" b="1" dirty="0">
                <a:latin typeface="Times New Roman" panose="02020603050405020304" pitchFamily="18" charset="0"/>
                <a:cs typeface="Times New Roman" panose="02020603050405020304" pitchFamily="18" charset="0"/>
              </a:rPr>
              <a:t>migrazioni paleolitiche </a:t>
            </a:r>
            <a:r>
              <a:rPr lang="it-IT" sz="1400" dirty="0">
                <a:latin typeface="Times New Roman" panose="02020603050405020304" pitchFamily="18" charset="0"/>
                <a:cs typeface="Times New Roman" panose="02020603050405020304" pitchFamily="18" charset="0"/>
              </a:rPr>
              <a:t>degli umani (anche dopo la presenza dei </a:t>
            </a:r>
            <a:r>
              <a:rPr lang="it-IT" sz="1400" i="1" dirty="0">
                <a:latin typeface="Times New Roman" panose="02020603050405020304" pitchFamily="18" charset="0"/>
                <a:cs typeface="Times New Roman" panose="02020603050405020304" pitchFamily="18" charset="0"/>
              </a:rPr>
              <a:t>sapiens</a:t>
            </a:r>
            <a:r>
              <a:rPr lang="it-IT" sz="1400" dirty="0">
                <a:latin typeface="Times New Roman" panose="02020603050405020304" pitchFamily="18" charset="0"/>
                <a:cs typeface="Times New Roman" panose="02020603050405020304" pitchFamily="18" charset="0"/>
              </a:rPr>
              <a:t>, anche dopo la solitudine dei </a:t>
            </a:r>
            <a:r>
              <a:rPr lang="it-IT" sz="1400" i="1" dirty="0">
                <a:latin typeface="Times New Roman" panose="02020603050405020304" pitchFamily="18" charset="0"/>
                <a:cs typeface="Times New Roman" panose="02020603050405020304" pitchFamily="18" charset="0"/>
              </a:rPr>
              <a:t>sapiens</a:t>
            </a:r>
            <a:r>
              <a:rPr lang="it-IT" sz="1400" dirty="0">
                <a:latin typeface="Times New Roman" panose="02020603050405020304" pitchFamily="18" charset="0"/>
                <a:cs typeface="Times New Roman" panose="02020603050405020304" pitchFamily="18" charset="0"/>
              </a:rPr>
              <a:t>, anche dopo la svolta dell’agricoltura egemone) dalle migrazioni avvenute dopo la diffusione sempre più estesa dei </a:t>
            </a:r>
            <a:r>
              <a:rPr lang="it-IT" sz="1400" i="1" dirty="0">
                <a:latin typeface="Times New Roman" panose="02020603050405020304" pitchFamily="18" charset="0"/>
                <a:cs typeface="Times New Roman" panose="02020603050405020304" pitchFamily="18" charset="0"/>
              </a:rPr>
              <a:t>sapiens</a:t>
            </a:r>
            <a:r>
              <a:rPr lang="it-IT" sz="1400" dirty="0">
                <a:latin typeface="Times New Roman" panose="02020603050405020304" pitchFamily="18" charset="0"/>
                <a:cs typeface="Times New Roman" panose="02020603050405020304" pitchFamily="18" charset="0"/>
              </a:rPr>
              <a:t> che </a:t>
            </a:r>
            <a:r>
              <a:rPr lang="it-IT" sz="1400" dirty="0" smtClean="0">
                <a:latin typeface="Times New Roman" panose="02020603050405020304" pitchFamily="18" charset="0"/>
                <a:cs typeface="Times New Roman" panose="02020603050405020304" pitchFamily="18" charset="0"/>
              </a:rPr>
              <a:t>coltivano e allevano stabilmente</a:t>
            </a:r>
            <a:r>
              <a:rPr lang="it-IT" sz="1400" dirty="0">
                <a:latin typeface="Times New Roman" panose="02020603050405020304" pitchFamily="18" charset="0"/>
                <a:cs typeface="Times New Roman" panose="02020603050405020304" pitchFamily="18" charset="0"/>
              </a:rPr>
              <a:t>, generazione dopo generazione, nello stesso habitat sempre più costruito artificialmente. Si tratta di uno snodo critico irrisolto per ogni teoria del migrare. Prima c’è una storia della specie e del suo areale, dopo c’è la storia di popoli situati in luoghi identificati. Sia prima che dopo noi parliamo di Africa e Levante, di Sahara e Giordano, di Sudafrica e Indonesia, dello stretto di Bering e di mar Mediterraneo e tuttavia la storia precedente non fa riferimento a popoli ma a gruppi di sapiens e si svolge in ecosistemi nominati come li chiamiamo oggi. La specie meticcia, insieme generalista e specialista, migra spesso in conseguenza a migrazioni di altri individui o gruppi umani, non solo in seguito al bisogno di ricongiungimento familiare.</a:t>
            </a:r>
          </a:p>
          <a:p>
            <a:pPr algn="just"/>
            <a:r>
              <a:rPr lang="it-IT" sz="1400" dirty="0">
                <a:latin typeface="Times New Roman" panose="02020603050405020304" pitchFamily="18" charset="0"/>
                <a:cs typeface="Times New Roman" panose="02020603050405020304" pitchFamily="18" charset="0"/>
              </a:rPr>
              <a:t>La </a:t>
            </a:r>
            <a:r>
              <a:rPr lang="it-IT" sz="1400" b="1" dirty="0">
                <a:latin typeface="Times New Roman" panose="02020603050405020304" pitchFamily="18" charset="0"/>
                <a:cs typeface="Times New Roman" panose="02020603050405020304" pitchFamily="18" charset="0"/>
              </a:rPr>
              <a:t>storia successiva </a:t>
            </a:r>
            <a:r>
              <a:rPr lang="it-IT" sz="1400" dirty="0">
                <a:latin typeface="Times New Roman" panose="02020603050405020304" pitchFamily="18" charset="0"/>
                <a:cs typeface="Times New Roman" panose="02020603050405020304" pitchFamily="18" charset="0"/>
              </a:rPr>
              <a:t>(sempre non lineare e non sincronica) ha identificazione dei luoghi, contabilità dei cittadini e misurazioni del tempo non dell’intera specie, di singoli popoli e spesso determinate solo da chi fra gli umani, fra i popoli, a quel dopo o dopo, ha vinto, vince. Se parliamo di </a:t>
            </a:r>
            <a:r>
              <a:rPr lang="it-IT" sz="1400" i="1" dirty="0">
                <a:latin typeface="Times New Roman" panose="02020603050405020304" pitchFamily="18" charset="0"/>
                <a:cs typeface="Times New Roman" panose="02020603050405020304" pitchFamily="18" charset="0"/>
              </a:rPr>
              <a:t>Mezzaluna Fertile</a:t>
            </a:r>
            <a:r>
              <a:rPr lang="it-IT" sz="1400" dirty="0">
                <a:latin typeface="Times New Roman" panose="02020603050405020304" pitchFamily="18" charset="0"/>
                <a:cs typeface="Times New Roman" panose="02020603050405020304" pitchFamily="18" charset="0"/>
              </a:rPr>
              <a:t> parliamo dei Sumeri (anche se non erano tutti quelli che abitavano lì). Inizia nei primi 3.500 anni a.C. la storia antica dei popoli nei “loro” luoghi o degli individui e gruppi emigrati da quelli e immigrati in altri luoghi. Poi ogni raggruppamento (anche politico) la fa iniziare come gli pare, certo. E la teoria del migrare s’impantana, manca addirittura la possibilità teorica di vedere le connessioni. </a:t>
            </a:r>
            <a:endParaRPr lang="it-IT" sz="1400" dirty="0" smtClean="0">
              <a:latin typeface="Times New Roman" panose="02020603050405020304" pitchFamily="18" charset="0"/>
              <a:cs typeface="Times New Roman" panose="02020603050405020304" pitchFamily="18" charset="0"/>
            </a:endParaRPr>
          </a:p>
          <a:p>
            <a:pPr algn="just"/>
            <a:r>
              <a:rPr lang="it-IT" sz="1400" dirty="0" smtClean="0">
                <a:latin typeface="Times New Roman" panose="02020603050405020304" pitchFamily="18" charset="0"/>
                <a:cs typeface="Times New Roman" panose="02020603050405020304" pitchFamily="18" charset="0"/>
              </a:rPr>
              <a:t>Certo </a:t>
            </a:r>
            <a:r>
              <a:rPr lang="it-IT" sz="1400" b="1" dirty="0" smtClean="0">
                <a:latin typeface="Times New Roman" panose="02020603050405020304" pitchFamily="18" charset="0"/>
                <a:cs typeface="Times New Roman" panose="02020603050405020304" pitchFamily="18" charset="0"/>
              </a:rPr>
              <a:t>migranti e profughi </a:t>
            </a:r>
            <a:r>
              <a:rPr lang="it-IT" sz="1400" dirty="0" smtClean="0">
                <a:latin typeface="Times New Roman" panose="02020603050405020304" pitchFamily="18" charset="0"/>
                <a:cs typeface="Times New Roman" panose="02020603050405020304" pitchFamily="18" charset="0"/>
              </a:rPr>
              <a:t>(migranti forzati) sono esistiti fin dall’inizio, forse in proporzioni molto diverse, per decine di migliaia di anni molti di più i profughi (per il clima e i conflitti), sempre dovendo un poco ragionare sulla capacità di migrare (degli individui, dei gruppi, della specie) e con un parziale limitato (seppur crescente) grado di libertà effettiva, oggi con maggiori responsabilità umane anche per larga parte dei migranti forzati a causa dei cambiamenti climatici.</a:t>
            </a:r>
            <a:endParaRPr lang="it-IT" dirty="0"/>
          </a:p>
        </p:txBody>
      </p:sp>
      <p:sp>
        <p:nvSpPr>
          <p:cNvPr id="2" name="Segnaposto piè di pagina 1"/>
          <p:cNvSpPr>
            <a:spLocks noGrp="1"/>
          </p:cNvSpPr>
          <p:nvPr>
            <p:ph type="ftr" sz="quarter" idx="11"/>
          </p:nvPr>
        </p:nvSpPr>
        <p:spPr>
          <a:xfrm>
            <a:off x="35496" y="6356350"/>
            <a:ext cx="5984304" cy="457026"/>
          </a:xfrm>
        </p:spPr>
        <p:txBody>
          <a:bodyPr/>
          <a:lstStyle/>
          <a:p>
            <a:pPr>
              <a:defRPr/>
            </a:pPr>
            <a:r>
              <a:rPr lang="it-IT" sz="1000" dirty="0" smtClean="0"/>
              <a:t>Calzolaio </a:t>
            </a:r>
            <a:r>
              <a:rPr lang="it-IT" sz="1000" dirty="0" smtClean="0"/>
              <a:t>2022</a:t>
            </a:r>
            <a:endParaRPr lang="it-IT" sz="1000" dirty="0"/>
          </a:p>
        </p:txBody>
      </p:sp>
      <p:sp>
        <p:nvSpPr>
          <p:cNvPr id="3" name="Segnaposto numero diapositiva 2"/>
          <p:cNvSpPr>
            <a:spLocks noGrp="1"/>
          </p:cNvSpPr>
          <p:nvPr>
            <p:ph type="sldNum" sz="quarter" idx="12"/>
          </p:nvPr>
        </p:nvSpPr>
        <p:spPr/>
        <p:txBody>
          <a:bodyPr/>
          <a:lstStyle/>
          <a:p>
            <a:pPr>
              <a:defRPr/>
            </a:pPr>
            <a:fld id="{9FC68008-3DC7-441C-AD91-3FA4FC49AB5F}" type="slidenum">
              <a:rPr lang="it-IT" smtClean="0"/>
              <a:pPr>
                <a:defRPr/>
              </a:pPr>
              <a:t>20</a:t>
            </a:fld>
            <a:endParaRPr lang="it-IT"/>
          </a:p>
        </p:txBody>
      </p:sp>
    </p:spTree>
    <p:extLst>
      <p:ext uri="{BB962C8B-B14F-4D97-AF65-F5344CB8AC3E}">
        <p14:creationId xmlns:p14="http://schemas.microsoft.com/office/powerpoint/2010/main" val="331207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7503" y="332656"/>
            <a:ext cx="4464497" cy="6264696"/>
          </a:xfrm>
        </p:spPr>
        <p:txBody>
          <a:bodyPr/>
          <a:lstStyle/>
          <a:p>
            <a:r>
              <a:rPr lang="it-IT" sz="1800" dirty="0">
                <a:solidFill>
                  <a:srgbClr val="FF0000"/>
                </a:solidFill>
                <a:latin typeface="Times New Roman" panose="02020603050405020304" pitchFamily="18" charset="0"/>
                <a:cs typeface="Times New Roman" panose="02020603050405020304" pitchFamily="18" charset="0"/>
              </a:rPr>
              <a:t/>
            </a:r>
            <a:br>
              <a:rPr lang="it-IT" sz="1800" dirty="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Uscito </a:t>
            </a:r>
            <a:r>
              <a:rPr lang="it-IT" sz="1800" dirty="0">
                <a:solidFill>
                  <a:srgbClr val="FF0000"/>
                </a:solidFill>
                <a:latin typeface="Times New Roman" panose="02020603050405020304" pitchFamily="18" charset="0"/>
                <a:cs typeface="Times New Roman" panose="02020603050405020304" pitchFamily="18" charset="0"/>
              </a:rPr>
              <a:t>a fine </a:t>
            </a:r>
            <a:r>
              <a:rPr lang="it-IT" sz="1800" dirty="0" smtClean="0">
                <a:solidFill>
                  <a:srgbClr val="FF0000"/>
                </a:solidFill>
                <a:latin typeface="Times New Roman" panose="02020603050405020304" pitchFamily="18" charset="0"/>
                <a:cs typeface="Times New Roman" panose="02020603050405020304" pitchFamily="18" charset="0"/>
              </a:rPr>
              <a:t>dicembre 2019</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2000" dirty="0" smtClean="0">
                <a:solidFill>
                  <a:schemeClr val="tx1"/>
                </a:solidFill>
                <a:latin typeface="Times New Roman" panose="02020603050405020304" pitchFamily="18" charset="0"/>
                <a:cs typeface="Times New Roman" panose="02020603050405020304" pitchFamily="18" charset="0"/>
              </a:rPr>
              <a:t>Parte da questa domanda: </a:t>
            </a:r>
            <a:br>
              <a:rPr lang="it-IT" sz="2000" dirty="0" smtClean="0">
                <a:solidFill>
                  <a:schemeClr val="tx1"/>
                </a:solidFill>
                <a:latin typeface="Times New Roman" panose="02020603050405020304" pitchFamily="18" charset="0"/>
                <a:cs typeface="Times New Roman" panose="02020603050405020304" pitchFamily="18" charset="0"/>
              </a:rPr>
            </a:br>
            <a:r>
              <a:rPr lang="it-IT" sz="2000" dirty="0">
                <a:latin typeface="Times New Roman" panose="02020603050405020304" pitchFamily="18" charset="0"/>
                <a:cs typeface="Times New Roman" panose="02020603050405020304" pitchFamily="18" charset="0"/>
              </a:rPr>
              <a:t>“E se fosse stata la capacità di fuggire e comunque di migrare a rendere sapiente l’evoluzione umana, quella straordinaria capacità, lentamente maturata, di riuscire sempre a scappare da disastri e guai, comunque di spostarsi mantenendosi vivi e fertili, di sopravvivere e riprodursi, di adattarsi e mescolarsi in ogni ambiente, in ogni permeabile ecosistema della Terra?” </a:t>
            </a:r>
            <a:r>
              <a:rPr lang="it-IT" dirty="0"/>
              <a:t/>
            </a:r>
            <a:br>
              <a:rPr lang="it-IT" dirty="0"/>
            </a:br>
            <a:r>
              <a:rPr lang="it-IT" sz="2000" dirty="0" smtClean="0">
                <a:solidFill>
                  <a:schemeClr val="tx1"/>
                </a:solidFill>
                <a:latin typeface="Times New Roman" panose="02020603050405020304" pitchFamily="18" charset="0"/>
                <a:cs typeface="Times New Roman" panose="02020603050405020304" pitchFamily="18" charset="0"/>
              </a:rPr>
              <a:t/>
            </a:r>
            <a:br>
              <a:rPr lang="it-IT" sz="2000" dirty="0" smtClean="0">
                <a:solidFill>
                  <a:schemeClr val="tx1"/>
                </a:solidFill>
                <a:latin typeface="Times New Roman" panose="02020603050405020304" pitchFamily="18" charset="0"/>
                <a:cs typeface="Times New Roman" panose="02020603050405020304" pitchFamily="18" charset="0"/>
              </a:rPr>
            </a:br>
            <a:r>
              <a:rPr lang="it-IT" sz="2000" dirty="0" smtClean="0">
                <a:solidFill>
                  <a:schemeClr val="tx1"/>
                </a:solidFill>
                <a:latin typeface="Times New Roman" panose="02020603050405020304" pitchFamily="18" charset="0"/>
                <a:cs typeface="Times New Roman" panose="02020603050405020304" pitchFamily="18" charset="0"/>
              </a:rPr>
              <a:t>E cerca di dimostrare scientificamente che da decine di migliaia di anni </a:t>
            </a:r>
            <a:r>
              <a:rPr lang="it-IT" sz="2000" i="1" dirty="0" smtClean="0">
                <a:solidFill>
                  <a:schemeClr val="tx1"/>
                </a:solidFill>
                <a:latin typeface="Times New Roman" panose="02020603050405020304" pitchFamily="18" charset="0"/>
                <a:cs typeface="Times New Roman" panose="02020603050405020304" pitchFamily="18" charset="0"/>
              </a:rPr>
              <a:t>Homo sapiens</a:t>
            </a:r>
            <a:r>
              <a:rPr lang="it-IT" sz="2000" dirty="0" smtClean="0">
                <a:solidFill>
                  <a:schemeClr val="tx1"/>
                </a:solidFill>
                <a:latin typeface="Times New Roman" panose="02020603050405020304" pitchFamily="18" charset="0"/>
                <a:cs typeface="Times New Roman" panose="02020603050405020304" pitchFamily="18" charset="0"/>
              </a:rPr>
              <a:t> è una specie meticcia. Mescolanze e migrazioni sono la sua principale caratteristica di successo come specie.</a:t>
            </a:r>
            <a:r>
              <a:rPr lang="it-IT" sz="2400" dirty="0" smtClean="0"/>
              <a:t/>
            </a:r>
            <a:br>
              <a:rPr lang="it-IT" sz="2400" dirty="0" smtClean="0"/>
            </a:br>
            <a:r>
              <a:rPr lang="it-IT" sz="2400" dirty="0" smtClean="0"/>
              <a:t/>
            </a:r>
            <a:br>
              <a:rPr lang="it-IT" sz="2400" dirty="0" smtClean="0"/>
            </a:br>
            <a:endParaRPr lang="it-IT" sz="2400" dirty="0"/>
          </a:p>
        </p:txBody>
      </p:sp>
      <p:pic>
        <p:nvPicPr>
          <p:cNvPr id="6" name="Segnaposto contenut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860032" y="300661"/>
            <a:ext cx="4261963" cy="6197125"/>
          </a:xfrm>
        </p:spPr>
      </p:pic>
      <p:sp>
        <p:nvSpPr>
          <p:cNvPr id="4" name="Segnaposto piè di pagina 3"/>
          <p:cNvSpPr>
            <a:spLocks noGrp="1"/>
          </p:cNvSpPr>
          <p:nvPr>
            <p:ph type="ftr" sz="quarter" idx="11"/>
          </p:nvPr>
        </p:nvSpPr>
        <p:spPr>
          <a:xfrm>
            <a:off x="35496" y="6525345"/>
            <a:ext cx="5984304" cy="288032"/>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21</a:t>
            </a:fld>
            <a:endParaRPr lang="it-IT"/>
          </a:p>
        </p:txBody>
      </p:sp>
    </p:spTree>
    <p:extLst>
      <p:ext uri="{BB962C8B-B14F-4D97-AF65-F5344CB8AC3E}">
        <p14:creationId xmlns:p14="http://schemas.microsoft.com/office/powerpoint/2010/main" val="18975680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25121" y="1124744"/>
            <a:ext cx="3890308" cy="432048"/>
          </a:xfrm>
        </p:spPr>
        <p:txBody>
          <a:bodyPr/>
          <a:lstStyle/>
          <a:p>
            <a:r>
              <a:rPr lang="it-IT" sz="1800" dirty="0">
                <a:solidFill>
                  <a:srgbClr val="FF0000"/>
                </a:solidFill>
                <a:latin typeface="Times New Roman" panose="02020603050405020304" pitchFamily="18" charset="0"/>
                <a:cs typeface="Times New Roman" panose="02020603050405020304" pitchFamily="18" charset="0"/>
              </a:rPr>
              <a:t/>
            </a:r>
            <a:br>
              <a:rPr lang="it-IT" sz="1800" dirty="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1800" dirty="0" smtClean="0">
                <a:solidFill>
                  <a:srgbClr val="FF0000"/>
                </a:solidFill>
                <a:latin typeface="Times New Roman" panose="02020603050405020304" pitchFamily="18" charset="0"/>
                <a:cs typeface="Times New Roman" panose="02020603050405020304" pitchFamily="18" charset="0"/>
              </a:rPr>
              <a:t/>
            </a:r>
            <a:br>
              <a:rPr lang="it-IT" sz="1800" dirty="0" smtClean="0">
                <a:solidFill>
                  <a:srgbClr val="FF0000"/>
                </a:solidFill>
                <a:latin typeface="Times New Roman" panose="02020603050405020304" pitchFamily="18" charset="0"/>
                <a:cs typeface="Times New Roman" panose="02020603050405020304" pitchFamily="18" charset="0"/>
              </a:rPr>
            </a:br>
            <a:r>
              <a:rPr lang="it-IT" sz="2400" dirty="0" smtClean="0"/>
              <a:t/>
            </a:r>
            <a:br>
              <a:rPr lang="it-IT" sz="2400" dirty="0" smtClean="0"/>
            </a:br>
            <a:r>
              <a:rPr lang="it-IT" sz="2400" dirty="0" smtClean="0"/>
              <a:t/>
            </a:r>
            <a:br>
              <a:rPr lang="it-IT" sz="2400" dirty="0" smtClean="0"/>
            </a:br>
            <a:r>
              <a:rPr lang="it-IT" sz="2400" dirty="0" smtClean="0">
                <a:solidFill>
                  <a:srgbClr val="FF0000"/>
                </a:solidFill>
              </a:rPr>
              <a:t>Segnalo due recensioni acute:</a:t>
            </a:r>
            <a:br>
              <a:rPr lang="it-IT" sz="2400" dirty="0" smtClean="0">
                <a:solidFill>
                  <a:srgbClr val="FF0000"/>
                </a:solidFill>
              </a:rPr>
            </a:br>
            <a:r>
              <a:rPr lang="it-IT" sz="2400" dirty="0" smtClean="0">
                <a:solidFill>
                  <a:srgbClr val="FF0000"/>
                </a:solidFill>
              </a:rPr>
              <a:t>- LA VERITA’ (Borgonovo)</a:t>
            </a:r>
            <a:br>
              <a:rPr lang="it-IT" sz="2400" dirty="0" smtClean="0">
                <a:solidFill>
                  <a:srgbClr val="FF0000"/>
                </a:solidFill>
              </a:rPr>
            </a:br>
            <a:r>
              <a:rPr lang="it-IT" sz="2400" dirty="0" smtClean="0">
                <a:solidFill>
                  <a:srgbClr val="FF0000"/>
                </a:solidFill>
              </a:rPr>
              <a:t>- IL MANIFESTO (Bevilacqua)</a:t>
            </a:r>
            <a:endParaRPr lang="it-IT" sz="2400" dirty="0">
              <a:solidFill>
                <a:srgbClr val="FF0000"/>
              </a:solidFill>
            </a:endParaRPr>
          </a:p>
        </p:txBody>
      </p:sp>
      <p:pic>
        <p:nvPicPr>
          <p:cNvPr id="6" name="Segnaposto contenut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40553" y="0"/>
            <a:ext cx="4781443" cy="6857999"/>
          </a:xfrm>
        </p:spPr>
      </p:pic>
      <p:sp>
        <p:nvSpPr>
          <p:cNvPr id="4" name="Segnaposto piè di pagina 3"/>
          <p:cNvSpPr>
            <a:spLocks noGrp="1"/>
          </p:cNvSpPr>
          <p:nvPr>
            <p:ph type="ftr" sz="quarter" idx="11"/>
          </p:nvPr>
        </p:nvSpPr>
        <p:spPr>
          <a:xfrm>
            <a:off x="35496" y="6525345"/>
            <a:ext cx="5984304" cy="288032"/>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22</a:t>
            </a:fld>
            <a:endParaRPr lang="it-IT"/>
          </a:p>
        </p:txBody>
      </p:sp>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876487"/>
            <a:ext cx="4340553" cy="4581128"/>
          </a:xfrm>
          <a:prstGeom prst="rect">
            <a:avLst/>
          </a:prstGeom>
        </p:spPr>
      </p:pic>
    </p:spTree>
    <p:extLst>
      <p:ext uri="{BB962C8B-B14F-4D97-AF65-F5344CB8AC3E}">
        <p14:creationId xmlns:p14="http://schemas.microsoft.com/office/powerpoint/2010/main" val="4045627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0" y="0"/>
            <a:ext cx="9108504" cy="692696"/>
          </a:xfrm>
        </p:spPr>
        <p:txBody>
          <a:bodyPr/>
          <a:lstStyle/>
          <a:p>
            <a:r>
              <a:rPr lang="it-IT" sz="2800" b="1" dirty="0" smtClean="0">
                <a:latin typeface="Times New Roman" panose="02020603050405020304" pitchFamily="18" charset="0"/>
                <a:cs typeface="Times New Roman" panose="02020603050405020304" pitchFamily="18" charset="0"/>
              </a:rPr>
              <a:t>… </a:t>
            </a:r>
            <a:r>
              <a:rPr lang="it-IT" sz="2800" b="1" dirty="0">
                <a:latin typeface="Times New Roman" panose="02020603050405020304" pitchFamily="18" charset="0"/>
                <a:cs typeface="Times New Roman" panose="02020603050405020304" pitchFamily="18" charset="0"/>
              </a:rPr>
              <a:t>M</a:t>
            </a:r>
            <a:r>
              <a:rPr lang="it-IT" sz="2800" b="1" dirty="0" smtClean="0">
                <a:latin typeface="Times New Roman" panose="02020603050405020304" pitchFamily="18" charset="0"/>
                <a:cs typeface="Times New Roman" panose="02020603050405020304" pitchFamily="18" charset="0"/>
              </a:rPr>
              <a:t>eticci migranti e profughi ci sono sempre stati…</a:t>
            </a:r>
            <a:endParaRPr lang="it-IT" sz="2800" b="1" dirty="0">
              <a:latin typeface="Times New Roman" panose="02020603050405020304" pitchFamily="18" charset="0"/>
              <a:cs typeface="Times New Roman" panose="02020603050405020304" pitchFamily="18" charset="0"/>
            </a:endParaRPr>
          </a:p>
        </p:txBody>
      </p:sp>
      <p:sp>
        <p:nvSpPr>
          <p:cNvPr id="5" name="Segnaposto contenuto 4"/>
          <p:cNvSpPr>
            <a:spLocks noGrp="1"/>
          </p:cNvSpPr>
          <p:nvPr>
            <p:ph idx="1"/>
          </p:nvPr>
        </p:nvSpPr>
        <p:spPr>
          <a:xfrm>
            <a:off x="0" y="836712"/>
            <a:ext cx="9108504" cy="5688632"/>
          </a:xfrm>
        </p:spPr>
        <p:txBody>
          <a:bodyPr/>
          <a:lstStyle/>
          <a:p>
            <a:pPr algn="just"/>
            <a:r>
              <a:rPr lang="it-IT" sz="1800" dirty="0" smtClean="0">
                <a:latin typeface="Times New Roman" panose="02020603050405020304" pitchFamily="18" charset="0"/>
                <a:cs typeface="Times New Roman" panose="02020603050405020304" pitchFamily="18" charset="0"/>
              </a:rPr>
              <a:t>Nelle </a:t>
            </a:r>
            <a:r>
              <a:rPr lang="it-IT" sz="1800" dirty="0" smtClean="0">
                <a:solidFill>
                  <a:srgbClr val="FF0000"/>
                </a:solidFill>
                <a:latin typeface="Times New Roman" panose="02020603050405020304" pitchFamily="18" charset="0"/>
                <a:cs typeface="Times New Roman" panose="02020603050405020304" pitchFamily="18" charset="0"/>
              </a:rPr>
              <a:t>definizioni contemporanee </a:t>
            </a:r>
            <a:r>
              <a:rPr lang="it-IT" sz="1800" dirty="0" smtClean="0">
                <a:latin typeface="Times New Roman" panose="02020603050405020304" pitchFamily="18" charset="0"/>
                <a:cs typeface="Times New Roman" panose="02020603050405020304" pitchFamily="18" charset="0"/>
              </a:rPr>
              <a:t>sono </a:t>
            </a:r>
            <a:r>
              <a:rPr lang="it-IT" sz="1800" dirty="0">
                <a:latin typeface="Times New Roman" panose="02020603050405020304" pitchFamily="18" charset="0"/>
                <a:cs typeface="Times New Roman" panose="02020603050405020304" pitchFamily="18" charset="0"/>
              </a:rPr>
              <a:t>“migranti” coloro che hanno cambiato Stato di residenza da almeno un anno. I “profughi” sono alcuni dei migranti, quelli costretti a spostarsi o emigrare da dove vivevano per cause indipendenti dalla loro volontà o scelta. Molti profughi non superano i confini del proprio Stato. Alcuni dei profughi (riescano o meno ad arrivare in un altro Stato) possono diventare “rifugiati”, ovvero acquisire lo status di </a:t>
            </a:r>
            <a:r>
              <a:rPr lang="it-IT" sz="1800" i="1" dirty="0" err="1">
                <a:latin typeface="Times New Roman" panose="02020603050405020304" pitchFamily="18" charset="0"/>
                <a:cs typeface="Times New Roman" panose="02020603050405020304" pitchFamily="18" charset="0"/>
              </a:rPr>
              <a:t>refugee</a:t>
            </a:r>
            <a:r>
              <a:rPr lang="it-IT" sz="1800" dirty="0">
                <a:latin typeface="Times New Roman" panose="02020603050405020304" pitchFamily="18" charset="0"/>
                <a:cs typeface="Times New Roman" panose="02020603050405020304" pitchFamily="18" charset="0"/>
              </a:rPr>
              <a:t>, se chiedono asilo per specifiche cause definite dal diritto internazionale in un elenco chiuso: discriminazioni politiche, persecuzioni personali (razza, religione, identità sessuale), guerre civili.</a:t>
            </a:r>
          </a:p>
          <a:p>
            <a:pPr algn="just"/>
            <a:r>
              <a:rPr lang="it-IT" sz="1800" dirty="0">
                <a:latin typeface="Times New Roman" panose="02020603050405020304" pitchFamily="18" charset="0"/>
                <a:cs typeface="Times New Roman" panose="02020603050405020304" pitchFamily="18" charset="0"/>
              </a:rPr>
              <a:t>Chi migra, che sia in fuga </a:t>
            </a:r>
            <a:r>
              <a:rPr lang="it-IT" sz="1800" dirty="0" smtClean="0">
                <a:latin typeface="Times New Roman" panose="02020603050405020304" pitchFamily="18" charset="0"/>
                <a:cs typeface="Times New Roman" panose="02020603050405020304" pitchFamily="18" charset="0"/>
              </a:rPr>
              <a:t>(ammesso che trovi una via di fuga e non muoia prima) e </a:t>
            </a:r>
            <a:r>
              <a:rPr lang="it-IT" sz="1800" dirty="0">
                <a:latin typeface="Times New Roman" panose="02020603050405020304" pitchFamily="18" charset="0"/>
                <a:cs typeface="Times New Roman" panose="02020603050405020304" pitchFamily="18" charset="0"/>
              </a:rPr>
              <a:t>dunque forzato (profugo) o abbia avuto un maggior grado di libertà, è comunque </a:t>
            </a:r>
            <a:r>
              <a:rPr lang="it-IT" sz="1800" dirty="0">
                <a:solidFill>
                  <a:srgbClr val="FF0000"/>
                </a:solidFill>
                <a:latin typeface="Times New Roman" panose="02020603050405020304" pitchFamily="18" charset="0"/>
                <a:cs typeface="Times New Roman" panose="02020603050405020304" pitchFamily="18" charset="0"/>
              </a:rPr>
              <a:t>un migrante ambientale ed economico</a:t>
            </a:r>
            <a:r>
              <a:rPr lang="it-IT" sz="1800" dirty="0">
                <a:latin typeface="Times New Roman" panose="02020603050405020304" pitchFamily="18" charset="0"/>
                <a:cs typeface="Times New Roman" panose="02020603050405020304" pitchFamily="18" charset="0"/>
              </a:rPr>
              <a:t>. </a:t>
            </a:r>
            <a:r>
              <a:rPr lang="it-IT" sz="1800" b="1" dirty="0">
                <a:latin typeface="Times New Roman" panose="02020603050405020304" pitchFamily="18" charset="0"/>
                <a:cs typeface="Times New Roman" panose="02020603050405020304" pitchFamily="18" charset="0"/>
              </a:rPr>
              <a:t>Da sempre ovunque ha un impatto sulla storia e la geografia degli ecosistemi che lascia, che attraversa, dove arriva. Anche da prima che esistessero cammini tracciati, confini, luoghi già antropizzati, dunque da molto tempo, almeno dall’</a:t>
            </a:r>
            <a:r>
              <a:rPr lang="it-IT" sz="1800" b="1" i="1" dirty="0">
                <a:latin typeface="Times New Roman" panose="02020603050405020304" pitchFamily="18" charset="0"/>
                <a:cs typeface="Times New Roman" panose="02020603050405020304" pitchFamily="18" charset="0"/>
              </a:rPr>
              <a:t>Olocene-Neolitico</a:t>
            </a:r>
            <a:r>
              <a:rPr lang="it-IT" sz="1800" b="1" dirty="0">
                <a:latin typeface="Times New Roman" panose="02020603050405020304" pitchFamily="18" charset="0"/>
                <a:cs typeface="Times New Roman" panose="02020603050405020304" pitchFamily="18" charset="0"/>
              </a:rPr>
              <a:t>, lasciamo un’impronta umana dovunque siamo residenti, poi ovunque ci spostiamo, emigranti e immigrati. E l’impronta è sia ambientale-ecologica che sociale-economica. </a:t>
            </a:r>
            <a:endParaRPr lang="it-IT" sz="1800" b="1" dirty="0" smtClean="0">
              <a:latin typeface="Times New Roman" panose="02020603050405020304" pitchFamily="18" charset="0"/>
              <a:cs typeface="Times New Roman" panose="02020603050405020304" pitchFamily="18" charset="0"/>
            </a:endParaRPr>
          </a:p>
          <a:p>
            <a:pPr algn="just"/>
            <a:r>
              <a:rPr lang="it-IT" sz="1800" dirty="0" smtClean="0">
                <a:solidFill>
                  <a:srgbClr val="FF0000"/>
                </a:solidFill>
                <a:latin typeface="Times New Roman" panose="02020603050405020304" pitchFamily="18" charset="0"/>
                <a:cs typeface="Times New Roman" panose="02020603050405020304" pitchFamily="18" charset="0"/>
                <a:hlinkClick r:id="rId2"/>
              </a:rPr>
              <a:t>Cfr. </a:t>
            </a:r>
            <a:r>
              <a:rPr lang="it-IT" sz="1800" u="sng"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a:rPr>
              <a:t>https</a:t>
            </a:r>
            <a:r>
              <a:rPr lang="it-IT" sz="1800" u="sng"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a:rPr>
              <a:t>://refugeesmigrants.un.org/migration-compact</a:t>
            </a:r>
            <a:r>
              <a:rPr lang="it-IT" sz="1800" dirty="0">
                <a:solidFill>
                  <a:srgbClr val="FF0000"/>
                </a:solidFill>
                <a:latin typeface="Times New Roman" panose="02020603050405020304" pitchFamily="18" charset="0"/>
                <a:cs typeface="Times New Roman" panose="02020603050405020304" pitchFamily="18" charset="0"/>
              </a:rPr>
              <a:t>; dati complessivi e specifici, aggiornati di continuo, si trovano sul sito </a:t>
            </a:r>
            <a:r>
              <a:rPr lang="it-IT" sz="1800" dirty="0" err="1">
                <a:solidFill>
                  <a:srgbClr val="FF0000"/>
                </a:solidFill>
                <a:latin typeface="Times New Roman" panose="02020603050405020304" pitchFamily="18" charset="0"/>
                <a:cs typeface="Times New Roman" panose="02020603050405020304" pitchFamily="18" charset="0"/>
              </a:rPr>
              <a:t>Iom</a:t>
            </a:r>
            <a:r>
              <a:rPr lang="it-IT" sz="1800" dirty="0">
                <a:solidFill>
                  <a:srgbClr val="FF0000"/>
                </a:solidFill>
                <a:latin typeface="Times New Roman" panose="02020603050405020304" pitchFamily="18" charset="0"/>
                <a:cs typeface="Times New Roman" panose="02020603050405020304" pitchFamily="18" charset="0"/>
              </a:rPr>
              <a:t>: </a:t>
            </a:r>
            <a:r>
              <a:rPr lang="it-IT" sz="1800" u="sng"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3"/>
              </a:rPr>
              <a:t>https://www.iom.int/</a:t>
            </a:r>
            <a:r>
              <a:rPr lang="it-IT" sz="18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it-IT" sz="1800" dirty="0">
                <a:solidFill>
                  <a:srgbClr val="FF0000"/>
                </a:solidFill>
                <a:latin typeface="Times New Roman" panose="02020603050405020304" pitchFamily="18" charset="0"/>
                <a:cs typeface="Times New Roman" panose="02020603050405020304" pitchFamily="18" charset="0"/>
              </a:rPr>
              <a:t>dei </a:t>
            </a:r>
            <a:r>
              <a:rPr lang="it-IT" sz="1800" i="1" dirty="0" err="1">
                <a:solidFill>
                  <a:srgbClr val="FF0000"/>
                </a:solidFill>
                <a:latin typeface="Times New Roman" panose="02020603050405020304" pitchFamily="18" charset="0"/>
                <a:cs typeface="Times New Roman" panose="02020603050405020304" pitchFamily="18" charset="0"/>
              </a:rPr>
              <a:t>Refugees</a:t>
            </a:r>
            <a:r>
              <a:rPr lang="it-IT" sz="1800" dirty="0">
                <a:solidFill>
                  <a:srgbClr val="FF0000"/>
                </a:solidFill>
                <a:latin typeface="Times New Roman" panose="02020603050405020304" pitchFamily="18" charset="0"/>
                <a:cs typeface="Times New Roman" panose="02020603050405020304" pitchFamily="18" charset="0"/>
              </a:rPr>
              <a:t> si occupa l’</a:t>
            </a:r>
            <a:r>
              <a:rPr lang="it-IT" sz="1800" dirty="0" err="1">
                <a:solidFill>
                  <a:srgbClr val="FF0000"/>
                </a:solidFill>
                <a:latin typeface="Times New Roman" panose="02020603050405020304" pitchFamily="18" charset="0"/>
                <a:cs typeface="Times New Roman" panose="02020603050405020304" pitchFamily="18" charset="0"/>
              </a:rPr>
              <a:t>Unhcr</a:t>
            </a:r>
            <a:r>
              <a:rPr lang="it-IT" sz="1800" dirty="0">
                <a:solidFill>
                  <a:srgbClr val="FF0000"/>
                </a:solidFill>
                <a:latin typeface="Times New Roman" panose="02020603050405020304" pitchFamily="18" charset="0"/>
                <a:cs typeface="Times New Roman" panose="02020603050405020304" pitchFamily="18" charset="0"/>
              </a:rPr>
              <a:t> che nel rapporto annuale tiene conto anche dei profughi </a:t>
            </a:r>
            <a:r>
              <a:rPr lang="it-IT" sz="1800" dirty="0" smtClean="0">
                <a:solidFill>
                  <a:srgbClr val="FF0000"/>
                </a:solidFill>
                <a:latin typeface="Times New Roman" panose="02020603050405020304" pitchFamily="18" charset="0"/>
                <a:cs typeface="Times New Roman" panose="02020603050405020304" pitchFamily="18" charset="0"/>
              </a:rPr>
              <a:t>interni: </a:t>
            </a:r>
            <a:r>
              <a:rPr lang="it-IT" sz="1800" u="sng"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4"/>
              </a:rPr>
              <a:t>http</a:t>
            </a:r>
            <a:r>
              <a:rPr lang="it-IT" sz="1800" u="sng"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4"/>
              </a:rPr>
              <a:t>://www.unhcr.org/</a:t>
            </a:r>
            <a:r>
              <a:rPr lang="it-IT" sz="18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it-IT" sz="1800" u="sng"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5"/>
              </a:rPr>
              <a:t>http://www.internal-displacement.org</a:t>
            </a:r>
            <a:r>
              <a:rPr lang="it-IT" sz="1800" u="sng"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5"/>
              </a:rPr>
              <a:t>/</a:t>
            </a:r>
            <a:endParaRPr lang="it-IT" sz="1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it-IT" dirty="0"/>
          </a:p>
        </p:txBody>
      </p:sp>
      <p:sp>
        <p:nvSpPr>
          <p:cNvPr id="2" name="Segnaposto piè di pagina 1"/>
          <p:cNvSpPr>
            <a:spLocks noGrp="1"/>
          </p:cNvSpPr>
          <p:nvPr>
            <p:ph type="ftr" sz="quarter" idx="11"/>
          </p:nvPr>
        </p:nvSpPr>
        <p:spPr>
          <a:xfrm>
            <a:off x="35496" y="6356350"/>
            <a:ext cx="5984304" cy="457026"/>
          </a:xfrm>
        </p:spPr>
        <p:txBody>
          <a:bodyPr/>
          <a:lstStyle/>
          <a:p>
            <a:pPr>
              <a:defRPr/>
            </a:pPr>
            <a:r>
              <a:rPr lang="it-IT" sz="1000" dirty="0" smtClean="0"/>
              <a:t>Calzolaio </a:t>
            </a:r>
            <a:r>
              <a:rPr lang="it-IT" sz="1000" dirty="0" smtClean="0"/>
              <a:t>2022</a:t>
            </a:r>
            <a:endParaRPr lang="it-IT" sz="1000" dirty="0"/>
          </a:p>
        </p:txBody>
      </p:sp>
      <p:sp>
        <p:nvSpPr>
          <p:cNvPr id="3" name="Segnaposto numero diapositiva 2"/>
          <p:cNvSpPr>
            <a:spLocks noGrp="1"/>
          </p:cNvSpPr>
          <p:nvPr>
            <p:ph type="sldNum" sz="quarter" idx="12"/>
          </p:nvPr>
        </p:nvSpPr>
        <p:spPr/>
        <p:txBody>
          <a:bodyPr/>
          <a:lstStyle/>
          <a:p>
            <a:pPr>
              <a:defRPr/>
            </a:pPr>
            <a:fld id="{9FC68008-3DC7-441C-AD91-3FA4FC49AB5F}" type="slidenum">
              <a:rPr lang="it-IT" smtClean="0"/>
              <a:pPr>
                <a:defRPr/>
              </a:pPr>
              <a:t>23</a:t>
            </a:fld>
            <a:endParaRPr lang="it-IT"/>
          </a:p>
        </p:txBody>
      </p:sp>
    </p:spTree>
    <p:extLst>
      <p:ext uri="{BB962C8B-B14F-4D97-AF65-F5344CB8AC3E}">
        <p14:creationId xmlns:p14="http://schemas.microsoft.com/office/powerpoint/2010/main" val="1278714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88640"/>
            <a:ext cx="6839744" cy="864096"/>
          </a:xfrm>
        </p:spPr>
        <p:txBody>
          <a:bodyPr/>
          <a:lstStyle/>
          <a:p>
            <a:r>
              <a:rPr lang="it-IT" sz="2800" b="1" dirty="0" smtClean="0">
                <a:latin typeface="Times New Roman" panose="02020603050405020304" pitchFamily="18" charset="0"/>
                <a:cs typeface="Times New Roman" panose="02020603050405020304" pitchFamily="18" charset="0"/>
              </a:rPr>
              <a:t>Il diritto di restare e la libertà di migrare: </a:t>
            </a:r>
            <a:br>
              <a:rPr lang="it-IT" sz="2800" b="1" dirty="0" smtClean="0">
                <a:latin typeface="Times New Roman" panose="02020603050405020304" pitchFamily="18" charset="0"/>
                <a:cs typeface="Times New Roman" panose="02020603050405020304" pitchFamily="18" charset="0"/>
              </a:rPr>
            </a:br>
            <a:r>
              <a:rPr lang="it-IT" sz="2800" b="1" dirty="0" smtClean="0">
                <a:latin typeface="Times New Roman" panose="02020603050405020304" pitchFamily="18" charset="0"/>
                <a:cs typeface="Times New Roman" panose="02020603050405020304" pitchFamily="18" charset="0"/>
              </a:rPr>
              <a:t>la Dichiarazione universale dei diritti umani</a:t>
            </a:r>
            <a:endParaRPr lang="it-IT" sz="2800" b="1" dirty="0">
              <a:latin typeface="Times New Roman" panose="02020603050405020304" pitchFamily="18" charset="0"/>
              <a:cs typeface="Times New Roman" panose="02020603050405020304" pitchFamily="18" charset="0"/>
            </a:endParaRPr>
          </a:p>
        </p:txBody>
      </p:sp>
      <p:pic>
        <p:nvPicPr>
          <p:cNvPr id="6" name="Segnaposto contenuto 5" descr="UDHR_it[1].png"/>
          <p:cNvPicPr>
            <a:picLocks noGrp="1" noChangeAspect="1"/>
          </p:cNvPicPr>
          <p:nvPr>
            <p:ph sz="half" idx="1"/>
          </p:nvPr>
        </p:nvPicPr>
        <p:blipFill>
          <a:blip r:embed="rId2" cstate="print"/>
          <a:stretch>
            <a:fillRect/>
          </a:stretch>
        </p:blipFill>
        <p:spPr>
          <a:xfrm>
            <a:off x="467544" y="1656184"/>
            <a:ext cx="3909676" cy="4941167"/>
          </a:xfrm>
        </p:spPr>
      </p:pic>
      <p:sp>
        <p:nvSpPr>
          <p:cNvPr id="10" name="Segnaposto contenuto 9"/>
          <p:cNvSpPr>
            <a:spLocks noGrp="1"/>
          </p:cNvSpPr>
          <p:nvPr>
            <p:ph sz="half" idx="2"/>
          </p:nvPr>
        </p:nvSpPr>
        <p:spPr>
          <a:xfrm>
            <a:off x="4648200" y="1656184"/>
            <a:ext cx="4495800" cy="4941167"/>
          </a:xfrm>
        </p:spPr>
        <p:txBody>
          <a:bodyPr/>
          <a:lstStyle/>
          <a:p>
            <a:pPr algn="just"/>
            <a:r>
              <a:rPr lang="it-IT" sz="1200" b="1" dirty="0" smtClean="0">
                <a:latin typeface="Times New Roman" panose="02020603050405020304" pitchFamily="18" charset="0"/>
                <a:cs typeface="Times New Roman" panose="02020603050405020304" pitchFamily="18" charset="0"/>
              </a:rPr>
              <a:t>Diritto di restare</a:t>
            </a:r>
          </a:p>
          <a:p>
            <a:pPr algn="just"/>
            <a:r>
              <a:rPr lang="it-IT" sz="900" b="1" dirty="0" smtClean="0">
                <a:latin typeface="Times New Roman" panose="02020603050405020304" pitchFamily="18" charset="0"/>
                <a:cs typeface="Times New Roman" panose="02020603050405020304" pitchFamily="18" charset="0"/>
              </a:rPr>
              <a:t>… </a:t>
            </a:r>
            <a:r>
              <a:rPr lang="it-IT" sz="900" i="1" dirty="0" smtClean="0">
                <a:latin typeface="Times New Roman" panose="02020603050405020304" pitchFamily="18" charset="0"/>
                <a:cs typeface="Times New Roman" panose="02020603050405020304" pitchFamily="18" charset="0"/>
              </a:rPr>
              <a:t>Prima </a:t>
            </a:r>
            <a:r>
              <a:rPr lang="it-IT" sz="900" i="1" dirty="0">
                <a:latin typeface="Times New Roman" panose="02020603050405020304" pitchFamily="18" charset="0"/>
                <a:cs typeface="Times New Roman" panose="02020603050405020304" pitchFamily="18" charset="0"/>
              </a:rPr>
              <a:t>dell’articolo 13 </a:t>
            </a:r>
            <a:r>
              <a:rPr lang="it-IT" sz="900" dirty="0">
                <a:latin typeface="Times New Roman" panose="02020603050405020304" pitchFamily="18" charset="0"/>
                <a:cs typeface="Times New Roman" panose="02020603050405020304" pitchFamily="18" charset="0"/>
              </a:rPr>
              <a:t>si configurano in positivo e in negativo un diritto alla vita e alla sicurezza (articolo 3), alla non-schiavitù (4), alla non-tortura (5), alla personalità giuridica (6), alla non-discriminazione (7), alla legge e alla giustizia (8), alla non-arbitraria detenzione (9). </a:t>
            </a:r>
            <a:endParaRPr lang="it-IT" sz="900" dirty="0" smtClean="0">
              <a:latin typeface="Times New Roman" panose="02020603050405020304" pitchFamily="18" charset="0"/>
              <a:cs typeface="Times New Roman" panose="02020603050405020304" pitchFamily="18" charset="0"/>
            </a:endParaRPr>
          </a:p>
          <a:p>
            <a:pPr algn="just"/>
            <a:r>
              <a:rPr lang="it-IT" sz="1200" b="1" dirty="0" smtClean="0">
                <a:latin typeface="Times New Roman" panose="02020603050405020304" pitchFamily="18" charset="0"/>
                <a:cs typeface="Times New Roman" panose="02020603050405020304" pitchFamily="18" charset="0"/>
              </a:rPr>
              <a:t>Libertà di migrare</a:t>
            </a:r>
          </a:p>
          <a:p>
            <a:pPr algn="just"/>
            <a:r>
              <a:rPr lang="it-IT" sz="900" b="1" dirty="0" smtClean="0">
                <a:latin typeface="Times New Roman" panose="02020603050405020304" pitchFamily="18" charset="0"/>
                <a:cs typeface="Times New Roman" panose="02020603050405020304" pitchFamily="18" charset="0"/>
              </a:rPr>
              <a:t>Articolo </a:t>
            </a:r>
            <a:r>
              <a:rPr lang="it-IT" sz="900" b="1" dirty="0" smtClean="0">
                <a:latin typeface="Times New Roman" panose="02020603050405020304" pitchFamily="18" charset="0"/>
                <a:cs typeface="Times New Roman" panose="02020603050405020304" pitchFamily="18" charset="0"/>
              </a:rPr>
              <a:t>13.</a:t>
            </a:r>
            <a:r>
              <a:rPr lang="it-IT" sz="900" dirty="0" smtClean="0">
                <a:latin typeface="Times New Roman" panose="02020603050405020304" pitchFamily="18" charset="0"/>
                <a:cs typeface="Times New Roman" panose="02020603050405020304" pitchFamily="18" charset="0"/>
              </a:rPr>
              <a:t> Ogni individuo ha diritto alla libertà di movimento e di residenza entro i confini di ogni Stato.</a:t>
            </a:r>
          </a:p>
          <a:p>
            <a:pPr algn="just"/>
            <a:r>
              <a:rPr lang="it-IT" sz="900" dirty="0" smtClean="0">
                <a:latin typeface="Times New Roman" panose="02020603050405020304" pitchFamily="18" charset="0"/>
                <a:cs typeface="Times New Roman" panose="02020603050405020304" pitchFamily="18" charset="0"/>
              </a:rPr>
              <a:t>Ogni individuo ha diritto di lasciare qualsiasi paese, incluso il proprio e di ritornare nel proprio paese.</a:t>
            </a:r>
          </a:p>
          <a:p>
            <a:pPr algn="just"/>
            <a:r>
              <a:rPr lang="it-IT" sz="900" b="1" dirty="0" smtClean="0">
                <a:latin typeface="Times New Roman" panose="02020603050405020304" pitchFamily="18" charset="0"/>
                <a:cs typeface="Times New Roman" panose="02020603050405020304" pitchFamily="18" charset="0"/>
              </a:rPr>
              <a:t>Articolo 14.</a:t>
            </a:r>
            <a:r>
              <a:rPr lang="it-IT" sz="900" dirty="0" smtClean="0">
                <a:latin typeface="Times New Roman" panose="02020603050405020304" pitchFamily="18" charset="0"/>
                <a:cs typeface="Times New Roman" panose="02020603050405020304" pitchFamily="18" charset="0"/>
              </a:rPr>
              <a:t>  Ogni individuo ha il diritto di cercare e di godere in altri Paesi asilo dalle persecuzioni.</a:t>
            </a:r>
          </a:p>
          <a:p>
            <a:pPr lvl="0" algn="just"/>
            <a:r>
              <a:rPr lang="it-IT" sz="900" dirty="0" smtClean="0">
                <a:latin typeface="Times New Roman" panose="02020603050405020304" pitchFamily="18" charset="0"/>
                <a:cs typeface="Times New Roman" panose="02020603050405020304" pitchFamily="18" charset="0"/>
              </a:rPr>
              <a:t>Questo diritto non potrà essere invocato qualora l’individuo sia realmente ricercato per reati non politici o per azioni contrarie ai fini e ai principi delle Nazioni Unite.</a:t>
            </a:r>
          </a:p>
          <a:p>
            <a:pPr algn="just"/>
            <a:r>
              <a:rPr lang="it-IT" sz="900" b="1" dirty="0" smtClean="0">
                <a:latin typeface="Times New Roman" panose="02020603050405020304" pitchFamily="18" charset="0"/>
                <a:cs typeface="Times New Roman" panose="02020603050405020304" pitchFamily="18" charset="0"/>
              </a:rPr>
              <a:t>Articolo 15.</a:t>
            </a:r>
            <a:r>
              <a:rPr lang="it-IT" sz="900" dirty="0" smtClean="0">
                <a:latin typeface="Times New Roman" panose="02020603050405020304" pitchFamily="18" charset="0"/>
                <a:cs typeface="Times New Roman" panose="02020603050405020304" pitchFamily="18" charset="0"/>
              </a:rPr>
              <a:t> Ogni individuo ha diritto a una cittadinanza.</a:t>
            </a:r>
          </a:p>
          <a:p>
            <a:pPr lvl="0" algn="just"/>
            <a:r>
              <a:rPr lang="it-IT" sz="900" dirty="0" smtClean="0">
                <a:latin typeface="Times New Roman" panose="02020603050405020304" pitchFamily="18" charset="0"/>
                <a:cs typeface="Times New Roman" panose="02020603050405020304" pitchFamily="18" charset="0"/>
              </a:rPr>
              <a:t>Nessun individuo potrà essere arbitrariamente privato della sua cittadinanza, né del diritto di mutare cittadinanza. </a:t>
            </a:r>
          </a:p>
          <a:p>
            <a:pPr algn="just"/>
            <a:r>
              <a:rPr lang="it-IT" sz="900" b="1" dirty="0">
                <a:latin typeface="Times New Roman" panose="02020603050405020304" pitchFamily="18" charset="0"/>
                <a:cs typeface="Times New Roman" panose="02020603050405020304" pitchFamily="18" charset="0"/>
              </a:rPr>
              <a:t>…</a:t>
            </a:r>
            <a:r>
              <a:rPr lang="it-IT" sz="900" dirty="0">
                <a:latin typeface="Times New Roman" panose="02020603050405020304" pitchFamily="18" charset="0"/>
                <a:cs typeface="Times New Roman" panose="02020603050405020304" pitchFamily="18" charset="0"/>
              </a:rPr>
              <a:t> </a:t>
            </a:r>
            <a:r>
              <a:rPr lang="it-IT" sz="900" i="1" dirty="0">
                <a:latin typeface="Times New Roman" panose="02020603050405020304" pitchFamily="18" charset="0"/>
                <a:cs typeface="Times New Roman" panose="02020603050405020304" pitchFamily="18" charset="0"/>
              </a:rPr>
              <a:t>Fra l’articolo 15 e il 29 </a:t>
            </a:r>
            <a:r>
              <a:rPr lang="it-IT" sz="900" dirty="0">
                <a:latin typeface="Times New Roman" panose="02020603050405020304" pitchFamily="18" charset="0"/>
                <a:cs typeface="Times New Roman" panose="02020603050405020304" pitchFamily="18" charset="0"/>
              </a:rPr>
              <a:t>si configurano un diritto alla cittadinanza (16) e alcune connesse libertà di pensiero ed espressione (19), riunione e associazione (20) e poi i diritti sociali al lavoro (23), al riposo (24), alla salute (25), all’istruzione (26), alla cultura (27). </a:t>
            </a:r>
            <a:endParaRPr lang="it-IT" sz="900" b="1" dirty="0">
              <a:latin typeface="Times New Roman" panose="02020603050405020304" pitchFamily="18" charset="0"/>
              <a:cs typeface="Times New Roman" panose="02020603050405020304" pitchFamily="18" charset="0"/>
            </a:endParaRPr>
          </a:p>
          <a:p>
            <a:pPr algn="just"/>
            <a:r>
              <a:rPr lang="it-IT" sz="900" b="1" dirty="0" smtClean="0">
                <a:latin typeface="Times New Roman" panose="02020603050405020304" pitchFamily="18" charset="0"/>
                <a:cs typeface="Times New Roman" panose="02020603050405020304" pitchFamily="18" charset="0"/>
              </a:rPr>
              <a:t>Articolo </a:t>
            </a:r>
            <a:r>
              <a:rPr lang="it-IT" sz="900" b="1" dirty="0" smtClean="0">
                <a:latin typeface="Times New Roman" panose="02020603050405020304" pitchFamily="18" charset="0"/>
                <a:cs typeface="Times New Roman" panose="02020603050405020304" pitchFamily="18" charset="0"/>
              </a:rPr>
              <a:t>29</a:t>
            </a:r>
            <a:endParaRPr lang="it-IT" sz="900" dirty="0" smtClean="0">
              <a:latin typeface="Times New Roman" panose="02020603050405020304" pitchFamily="18" charset="0"/>
              <a:cs typeface="Times New Roman" panose="02020603050405020304" pitchFamily="18" charset="0"/>
            </a:endParaRPr>
          </a:p>
          <a:p>
            <a:pPr algn="just"/>
            <a:r>
              <a:rPr lang="it-IT" sz="900" dirty="0" smtClean="0">
                <a:latin typeface="Times New Roman" panose="02020603050405020304" pitchFamily="18" charset="0"/>
                <a:cs typeface="Times New Roman" panose="02020603050405020304" pitchFamily="18" charset="0"/>
              </a:rPr>
              <a:t>1.    L'individuo ha dei doveri nei confronti della comunità, nella quale è possibile il libero e pieno sviluppo della sua personalità.</a:t>
            </a:r>
          </a:p>
          <a:p>
            <a:pPr algn="just"/>
            <a:r>
              <a:rPr lang="it-IT" sz="900" dirty="0" smtClean="0">
                <a:latin typeface="Times New Roman" panose="02020603050405020304" pitchFamily="18" charset="0"/>
                <a:cs typeface="Times New Roman" panose="02020603050405020304" pitchFamily="18" charset="0"/>
              </a:rPr>
              <a:t>2.    Nell'esercizio dei suoi diritti e nel godimento delle sue libertà ognuno è soggetto unicamente alle limitazioni stabilite dalla legge, esclusivamente allo scopo di assicurare il riconoscimento ed il rispetto dei diritti e delle libertà altrui e di soddisfare alle giuste esigenze della morale, dell'ordine pubblico e del benessere generale in una società democratica. </a:t>
            </a:r>
          </a:p>
          <a:p>
            <a:pPr algn="just"/>
            <a:r>
              <a:rPr lang="it-IT" sz="900" dirty="0" smtClean="0">
                <a:latin typeface="Times New Roman" panose="02020603050405020304" pitchFamily="18" charset="0"/>
                <a:cs typeface="Times New Roman" panose="02020603050405020304" pitchFamily="18" charset="0"/>
              </a:rPr>
              <a:t>3.    Tali diritti e libertà non potranno in alcun caso esercitarsi in opposizione agli scopi e ai principi delle Nazioni Unite</a:t>
            </a:r>
            <a:r>
              <a:rPr lang="it-IT" sz="900" dirty="0" smtClean="0">
                <a:latin typeface="Times New Roman" panose="02020603050405020304" pitchFamily="18" charset="0"/>
                <a:cs typeface="Times New Roman" panose="02020603050405020304" pitchFamily="18" charset="0"/>
              </a:rPr>
              <a:t>.</a:t>
            </a:r>
          </a:p>
          <a:p>
            <a:pPr algn="just"/>
            <a:r>
              <a:rPr lang="it-IT" sz="1200" b="1" dirty="0" smtClean="0">
                <a:latin typeface="Times New Roman" panose="02020603050405020304" pitchFamily="18" charset="0"/>
                <a:cs typeface="Times New Roman" panose="02020603050405020304" pitchFamily="18" charset="0"/>
              </a:rPr>
              <a:t>I due Global Compact for Migration e on </a:t>
            </a:r>
            <a:r>
              <a:rPr lang="it-IT" sz="1200" b="1" dirty="0" err="1" smtClean="0">
                <a:latin typeface="Times New Roman" panose="02020603050405020304" pitchFamily="18" charset="0"/>
                <a:cs typeface="Times New Roman" panose="02020603050405020304" pitchFamily="18" charset="0"/>
              </a:rPr>
              <a:t>Refugees</a:t>
            </a:r>
            <a:r>
              <a:rPr lang="it-IT" sz="1200" b="1" dirty="0" smtClean="0">
                <a:latin typeface="Times New Roman" panose="02020603050405020304" pitchFamily="18" charset="0"/>
                <a:cs typeface="Times New Roman" panose="02020603050405020304" pitchFamily="18" charset="0"/>
              </a:rPr>
              <a:t> (2018)</a:t>
            </a:r>
            <a:endParaRPr lang="it-IT" sz="1200" b="1" dirty="0" smtClean="0">
              <a:latin typeface="Times New Roman" panose="02020603050405020304" pitchFamily="18" charset="0"/>
              <a:cs typeface="Times New Roman" panose="02020603050405020304" pitchFamily="18" charset="0"/>
            </a:endParaRPr>
          </a:p>
          <a:p>
            <a:endParaRPr lang="it-IT" sz="1000" b="1" dirty="0" smtClean="0">
              <a:latin typeface="Times New Roman" panose="02020603050405020304" pitchFamily="18" charset="0"/>
              <a:cs typeface="Times New Roman" panose="02020603050405020304" pitchFamily="18" charset="0"/>
            </a:endParaRPr>
          </a:p>
          <a:p>
            <a:endParaRPr lang="it-IT" dirty="0"/>
          </a:p>
        </p:txBody>
      </p:sp>
      <p:sp>
        <p:nvSpPr>
          <p:cNvPr id="4" name="Segnaposto piè di pagina 3"/>
          <p:cNvSpPr>
            <a:spLocks noGrp="1"/>
          </p:cNvSpPr>
          <p:nvPr>
            <p:ph type="ftr" sz="quarter" idx="11"/>
          </p:nvPr>
        </p:nvSpPr>
        <p:spPr>
          <a:xfrm>
            <a:off x="35496" y="6356350"/>
            <a:ext cx="2952328" cy="457026"/>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24</a:t>
            </a:fld>
            <a:endParaRPr lang="it-IT"/>
          </a:p>
        </p:txBody>
      </p:sp>
      <p:pic>
        <p:nvPicPr>
          <p:cNvPr id="7" name="Immagine 6" descr="un-meeting-10-dec--48-_it.jpg"/>
          <p:cNvPicPr>
            <a:picLocks noChangeAspect="1"/>
          </p:cNvPicPr>
          <p:nvPr/>
        </p:nvPicPr>
        <p:blipFill>
          <a:blip r:embed="rId3" cstate="print"/>
          <a:stretch>
            <a:fillRect/>
          </a:stretch>
        </p:blipFill>
        <p:spPr>
          <a:xfrm>
            <a:off x="6839744" y="0"/>
            <a:ext cx="2304256" cy="1656184"/>
          </a:xfrm>
          <a:prstGeom prst="rect">
            <a:avLst/>
          </a:prstGeom>
        </p:spPr>
      </p:pic>
    </p:spTree>
    <p:extLst>
      <p:ext uri="{BB962C8B-B14F-4D97-AF65-F5344CB8AC3E}">
        <p14:creationId xmlns:p14="http://schemas.microsoft.com/office/powerpoint/2010/main" val="36896958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olo 1"/>
          <p:cNvSpPr>
            <a:spLocks noGrp="1"/>
          </p:cNvSpPr>
          <p:nvPr>
            <p:ph type="title"/>
          </p:nvPr>
        </p:nvSpPr>
        <p:spPr>
          <a:xfrm>
            <a:off x="107504" y="1"/>
            <a:ext cx="8928992" cy="640580"/>
          </a:xfrm>
        </p:spPr>
        <p:txBody>
          <a:bodyPr/>
          <a:lstStyle/>
          <a:p>
            <a:pPr eaLnBrk="1" hangingPunct="1"/>
            <a:r>
              <a:rPr lang="it-IT" sz="3200" b="1" dirty="0" smtClean="0">
                <a:latin typeface="Times New Roman" panose="02020603050405020304" pitchFamily="18" charset="0"/>
                <a:ea typeface="ヒラギノ角ゴ Pro W3" pitchFamily="-1" charset="-128"/>
                <a:cs typeface="Times New Roman" panose="02020603050405020304" pitchFamily="18" charset="0"/>
              </a:rPr>
              <a:t>Il </a:t>
            </a:r>
            <a:r>
              <a:rPr lang="it-IT" sz="3200" b="1"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Mediterraneo</a:t>
            </a:r>
            <a:r>
              <a:rPr lang="it-IT" sz="3200" b="1" dirty="0" smtClean="0">
                <a:latin typeface="Times New Roman" panose="02020603050405020304" pitchFamily="18" charset="0"/>
                <a:ea typeface="ヒラギノ角ゴ Pro W3" pitchFamily="-1" charset="-128"/>
                <a:cs typeface="Times New Roman" panose="02020603050405020304" pitchFamily="18" charset="0"/>
              </a:rPr>
              <a:t> è </a:t>
            </a:r>
            <a:r>
              <a:rPr lang="it-IT" sz="3200" b="1" dirty="0" smtClean="0">
                <a:latin typeface="Times New Roman" panose="02020603050405020304" pitchFamily="18" charset="0"/>
                <a:ea typeface="ヒラギノ角ゴ Pro W3" pitchFamily="-1" charset="-128"/>
                <a:cs typeface="Times New Roman" panose="02020603050405020304" pitchFamily="18" charset="0"/>
              </a:rPr>
              <a:t>un</a:t>
            </a:r>
            <a:r>
              <a:rPr lang="it-IT" sz="3200" b="1" dirty="0" smtClean="0">
                <a:latin typeface="Times New Roman" panose="02020603050405020304" pitchFamily="18" charset="0"/>
                <a:ea typeface="ヒラギノ角ゴ Pro W3" pitchFamily="-1" charset="-128"/>
                <a:cs typeface="Times New Roman" panose="02020603050405020304" pitchFamily="18" charset="0"/>
              </a:rPr>
              <a:t> </a:t>
            </a:r>
            <a:r>
              <a:rPr lang="it-IT" sz="3200" b="1" dirty="0" smtClean="0">
                <a:latin typeface="Times New Roman" panose="02020603050405020304" pitchFamily="18" charset="0"/>
                <a:ea typeface="ヒラギノ角ゴ Pro W3" pitchFamily="-1" charset="-128"/>
                <a:cs typeface="Times New Roman" panose="02020603050405020304" pitchFamily="18" charset="0"/>
              </a:rPr>
              <a:t>cuore </a:t>
            </a:r>
            <a:r>
              <a:rPr lang="it-IT" sz="3200" b="1" dirty="0" smtClean="0">
                <a:latin typeface="Times New Roman" panose="02020603050405020304" pitchFamily="18" charset="0"/>
                <a:ea typeface="ヒラギノ角ゴ Pro W3" pitchFamily="-1" charset="-128"/>
                <a:cs typeface="Times New Roman" panose="02020603050405020304" pitchFamily="18" charset="0"/>
              </a:rPr>
              <a:t>pulsante del migrare!</a:t>
            </a:r>
            <a:endParaRPr lang="it-IT" sz="3200" dirty="0" smtClean="0">
              <a:latin typeface="Times New Roman" panose="02020603050405020304" pitchFamily="18" charset="0"/>
              <a:cs typeface="Times New Roman" panose="02020603050405020304" pitchFamily="18" charset="0"/>
            </a:endParaRPr>
          </a:p>
        </p:txBody>
      </p:sp>
      <p:sp>
        <p:nvSpPr>
          <p:cNvPr id="3" name="Segnaposto contenuto 2"/>
          <p:cNvSpPr>
            <a:spLocks noGrp="1"/>
          </p:cNvSpPr>
          <p:nvPr>
            <p:ph idx="1"/>
          </p:nvPr>
        </p:nvSpPr>
        <p:spPr>
          <a:xfrm>
            <a:off x="0" y="836712"/>
            <a:ext cx="9144000" cy="5760640"/>
          </a:xfrm>
        </p:spPr>
        <p:txBody>
          <a:bodyPr>
            <a:noAutofit/>
          </a:bodyPr>
          <a:lstStyle/>
          <a:p>
            <a:pPr marL="274320" indent="-274320" algn="just" eaLnBrk="1" fontAlgn="auto" hangingPunct="1">
              <a:spcAft>
                <a:spcPts val="0"/>
              </a:spcAft>
              <a:buClr>
                <a:schemeClr val="accent3"/>
              </a:buClr>
              <a:buFont typeface="Wingdings 2"/>
              <a:buChar char=""/>
              <a:defRPr/>
            </a:pPr>
            <a:r>
              <a:rPr lang="it-IT" sz="1200" dirty="0" smtClean="0">
                <a:latin typeface="Times New Roman" panose="02020603050405020304" pitchFamily="18" charset="0"/>
                <a:cs typeface="Times New Roman" panose="02020603050405020304" pitchFamily="18" charset="0"/>
              </a:rPr>
              <a:t>La periodizzazione delle migrazioni assume sempre anche </a:t>
            </a:r>
            <a:r>
              <a:rPr lang="it-IT" sz="1200" b="1" dirty="0" smtClean="0">
                <a:latin typeface="Times New Roman" panose="02020603050405020304" pitchFamily="18" charset="0"/>
                <a:cs typeface="Times New Roman" panose="02020603050405020304" pitchFamily="18" charset="0"/>
              </a:rPr>
              <a:t>un contorno mediterraneo </a:t>
            </a:r>
            <a:r>
              <a:rPr lang="it-IT" sz="1200" dirty="0" smtClean="0">
                <a:latin typeface="Times New Roman" panose="02020603050405020304" pitchFamily="18" charset="0"/>
                <a:cs typeface="Times New Roman" panose="02020603050405020304" pitchFamily="18" charset="0"/>
              </a:rPr>
              <a:t>e il Mediterraneo ha sempre rappresentato una barriera fisica ai movimenti non solo umani e alle migrazioni latitudinali (anche favorendo nicchie e rifugi, però). In tutti i periodi il Mediterraneo è stato fattore di </a:t>
            </a:r>
            <a:r>
              <a:rPr lang="it-IT" sz="1200" dirty="0" err="1" smtClean="0">
                <a:latin typeface="Times New Roman" panose="02020603050405020304" pitchFamily="18" charset="0"/>
                <a:cs typeface="Times New Roman" panose="02020603050405020304" pitchFamily="18" charset="0"/>
              </a:rPr>
              <a:t>co-evoluzione</a:t>
            </a:r>
            <a:r>
              <a:rPr lang="it-IT" sz="1200" dirty="0" smtClean="0">
                <a:latin typeface="Times New Roman" panose="02020603050405020304" pitchFamily="18" charset="0"/>
                <a:cs typeface="Times New Roman" panose="02020603050405020304" pitchFamily="18" charset="0"/>
              </a:rPr>
              <a:t> dei gruppi e degli individui umani sulle diverse coste; sparse per  isole insenature penisole, si trovano tracce (non solo megalitiche) di antiche migrazioni, anche cospicue. </a:t>
            </a:r>
          </a:p>
          <a:p>
            <a:pPr marL="274320" indent="-274320" algn="just" eaLnBrk="1" fontAlgn="auto" hangingPunct="1">
              <a:spcAft>
                <a:spcPts val="0"/>
              </a:spcAft>
              <a:buClr>
                <a:schemeClr val="accent3"/>
              </a:buClr>
              <a:buFont typeface="Wingdings 2"/>
              <a:buChar char=""/>
              <a:defRPr/>
            </a:pPr>
            <a:r>
              <a:rPr lang="it-IT" sz="1200" dirty="0" smtClean="0">
                <a:latin typeface="Times New Roman" panose="02020603050405020304" pitchFamily="18" charset="0"/>
                <a:cs typeface="Times New Roman" panose="02020603050405020304" pitchFamily="18" charset="0"/>
              </a:rPr>
              <a:t>Il Mediterraneo resta </a:t>
            </a:r>
            <a:r>
              <a:rPr lang="it-IT" sz="1200" b="1" dirty="0" smtClean="0">
                <a:latin typeface="Times New Roman" panose="02020603050405020304" pitchFamily="18" charset="0"/>
                <a:cs typeface="Times New Roman" panose="02020603050405020304" pitchFamily="18" charset="0"/>
              </a:rPr>
              <a:t>mare di transito </a:t>
            </a:r>
            <a:r>
              <a:rPr lang="it-IT" sz="1200" dirty="0" smtClean="0">
                <a:latin typeface="Times New Roman" panose="02020603050405020304" pitchFamily="18" charset="0"/>
                <a:cs typeface="Times New Roman" panose="02020603050405020304" pitchFamily="18" charset="0"/>
              </a:rPr>
              <a:t>da più origini verso più destinazioni. Rotte importanti attraversano il mare senza lambire coste africane. E per l’immigrazione non “regolare” spesso le rotte e le modalità di arrivo le scelgono i trafficanti della “merce” clandestina più che i migranti. Resta il fatto che terre africane sono a pochi chilometri da terre europee, il mare è lì</a:t>
            </a:r>
            <a:r>
              <a:rPr lang="it-IT" sz="1200" dirty="0" smtClean="0">
                <a:latin typeface="Times New Roman" panose="02020603050405020304" pitchFamily="18" charset="0"/>
                <a:cs typeface="Times New Roman" panose="02020603050405020304" pitchFamily="18" charset="0"/>
              </a:rPr>
              <a:t>.</a:t>
            </a:r>
          </a:p>
          <a:p>
            <a:pPr marL="274320" indent="-274320" algn="just" eaLnBrk="1" fontAlgn="auto" hangingPunct="1">
              <a:spcAft>
                <a:spcPts val="0"/>
              </a:spcAft>
              <a:buClr>
                <a:schemeClr val="accent3"/>
              </a:buClr>
              <a:buFont typeface="Wingdings 2"/>
              <a:buChar char=""/>
              <a:defRPr/>
            </a:pPr>
            <a:r>
              <a:rPr lang="it-IT" sz="1400" b="1" dirty="0" smtClean="0">
                <a:latin typeface="Times New Roman" panose="02020603050405020304" pitchFamily="18" charset="0"/>
                <a:cs typeface="Times New Roman" panose="02020603050405020304" pitchFamily="18" charset="0"/>
              </a:rPr>
              <a:t>Lampedusa </a:t>
            </a:r>
            <a:r>
              <a:rPr lang="it-IT" sz="1400" dirty="0" smtClean="0">
                <a:latin typeface="Times New Roman" panose="02020603050405020304" pitchFamily="18" charset="0"/>
                <a:cs typeface="Times New Roman" panose="02020603050405020304" pitchFamily="18" charset="0"/>
              </a:rPr>
              <a:t>è un punto nevralgico, geologicamente appartiene più al continente africano, per l’Italia è una punta meridionale. Ne ho </a:t>
            </a:r>
            <a:r>
              <a:rPr lang="it-IT" sz="1400" dirty="0">
                <a:latin typeface="Times New Roman" panose="02020603050405020304" pitchFamily="18" charset="0"/>
                <a:cs typeface="Times New Roman" panose="02020603050405020304" pitchFamily="18" charset="0"/>
              </a:rPr>
              <a:t>spesso parlato </a:t>
            </a:r>
            <a:r>
              <a:rPr lang="it-IT" sz="1400" dirty="0">
                <a:solidFill>
                  <a:srgbClr val="0070C0"/>
                </a:solidFill>
                <a:latin typeface="Times New Roman" panose="02020603050405020304" pitchFamily="18" charset="0"/>
                <a:cs typeface="Times New Roman" panose="02020603050405020304" pitchFamily="18" charset="0"/>
              </a:rPr>
              <a:t>(</a:t>
            </a:r>
            <a:r>
              <a:rPr lang="it-IT" sz="1400" dirty="0">
                <a:solidFill>
                  <a:srgbClr val="0070C0"/>
                </a:solidFill>
                <a:latin typeface="Times New Roman" panose="02020603050405020304" pitchFamily="18" charset="0"/>
                <a:cs typeface="Times New Roman" panose="02020603050405020304" pitchFamily="18" charset="0"/>
                <a:hlinkClick r:id="rId2"/>
              </a:rPr>
              <a:t>https://</a:t>
            </a:r>
            <a:r>
              <a:rPr lang="it-IT" sz="1400" dirty="0" smtClean="0">
                <a:solidFill>
                  <a:srgbClr val="0070C0"/>
                </a:solidFill>
                <a:latin typeface="Times New Roman" panose="02020603050405020304" pitchFamily="18" charset="0"/>
                <a:cs typeface="Times New Roman" panose="02020603050405020304" pitchFamily="18" charset="0"/>
                <a:hlinkClick r:id="rId2"/>
              </a:rPr>
              <a:t>ilbolive.unipd.it/it/news/intanto-lampedusa</a:t>
            </a:r>
            <a:r>
              <a:rPr lang="it-IT" sz="1400" dirty="0" smtClean="0">
                <a:solidFill>
                  <a:srgbClr val="0070C0"/>
                </a:solidFill>
                <a:latin typeface="Times New Roman" panose="02020603050405020304" pitchFamily="18" charset="0"/>
                <a:cs typeface="Times New Roman" panose="02020603050405020304" pitchFamily="18" charset="0"/>
              </a:rPr>
              <a:t> ), </a:t>
            </a:r>
            <a:r>
              <a:rPr lang="it-IT" sz="1400" dirty="0" smtClean="0">
                <a:latin typeface="Times New Roman" panose="02020603050405020304" pitchFamily="18" charset="0"/>
                <a:cs typeface="Times New Roman" panose="02020603050405020304" pitchFamily="18" charset="0"/>
              </a:rPr>
              <a:t>ricordando come la tragica </a:t>
            </a:r>
            <a:r>
              <a:rPr lang="it-IT" sz="1400" dirty="0">
                <a:latin typeface="Times New Roman" panose="02020603050405020304" pitchFamily="18" charset="0"/>
                <a:cs typeface="Times New Roman" panose="02020603050405020304" pitchFamily="18" charset="0"/>
              </a:rPr>
              <a:t>data del </a:t>
            </a:r>
            <a:r>
              <a:rPr lang="it-IT" sz="1400" b="1" dirty="0">
                <a:latin typeface="Times New Roman" panose="02020603050405020304" pitchFamily="18" charset="0"/>
                <a:cs typeface="Times New Roman" panose="02020603050405020304" pitchFamily="18" charset="0"/>
              </a:rPr>
              <a:t>3 ottobre 2013 </a:t>
            </a:r>
            <a:r>
              <a:rPr lang="it-IT" sz="1400" dirty="0" smtClean="0">
                <a:latin typeface="Times New Roman" panose="02020603050405020304" pitchFamily="18" charset="0"/>
                <a:cs typeface="Times New Roman" panose="02020603050405020304" pitchFamily="18" charset="0"/>
              </a:rPr>
              <a:t>sia un discrimine politico e morale, giunto </a:t>
            </a:r>
            <a:r>
              <a:rPr lang="it-IT" sz="1400" dirty="0">
                <a:latin typeface="Times New Roman" panose="02020603050405020304" pitchFamily="18" charset="0"/>
                <a:cs typeface="Times New Roman" panose="02020603050405020304" pitchFamily="18" charset="0"/>
              </a:rPr>
              <a:t>purtroppo nei libri di </a:t>
            </a:r>
            <a:r>
              <a:rPr lang="it-IT" sz="1400" dirty="0" smtClean="0">
                <a:latin typeface="Times New Roman" panose="02020603050405020304" pitchFamily="18" charset="0"/>
                <a:cs typeface="Times New Roman" panose="02020603050405020304" pitchFamily="18" charset="0"/>
              </a:rPr>
              <a:t>storia: </a:t>
            </a:r>
            <a:r>
              <a:rPr lang="it-IT" sz="1400" dirty="0">
                <a:latin typeface="Times New Roman" panose="02020603050405020304" pitchFamily="18" charset="0"/>
                <a:cs typeface="Times New Roman" panose="02020603050405020304" pitchFamily="18" charset="0"/>
              </a:rPr>
              <a:t>annegarono insieme 368 migranti a poche miglia da Lampedusa, quasi tutti eritrei</a:t>
            </a:r>
            <a:r>
              <a:rPr lang="it-IT" sz="1400" dirty="0" smtClean="0">
                <a:latin typeface="Times New Roman" panose="02020603050405020304" pitchFamily="18" charset="0"/>
                <a:cs typeface="Times New Roman" panose="02020603050405020304" pitchFamily="18" charset="0"/>
              </a:rPr>
              <a:t>. E molto ne scriverò all’interno del volume dedicato alle </a:t>
            </a:r>
            <a:r>
              <a:rPr lang="it-IT" sz="1400" b="1" dirty="0" smtClean="0">
                <a:latin typeface="Times New Roman" panose="02020603050405020304" pitchFamily="18" charset="0"/>
                <a:cs typeface="Times New Roman" panose="02020603050405020304" pitchFamily="18" charset="0"/>
              </a:rPr>
              <a:t>«Isole carcere» </a:t>
            </a:r>
            <a:r>
              <a:rPr lang="it-IT" sz="1400" dirty="0" smtClean="0">
                <a:latin typeface="Times New Roman" panose="02020603050405020304" pitchFamily="18" charset="0"/>
                <a:cs typeface="Times New Roman" panose="02020603050405020304" pitchFamily="18" charset="0"/>
              </a:rPr>
              <a:t>(la copertina e la quarta nella pagina successiva), ben sapendo che il filtro migratorio detentivo per migranti è divenuto pessimo destino per tante isole del mondo, non solo del Mediterraneo.</a:t>
            </a:r>
          </a:p>
          <a:p>
            <a:pPr marL="274320" indent="-274320" algn="just" eaLnBrk="1" fontAlgn="auto" hangingPunct="1">
              <a:spcAft>
                <a:spcPts val="0"/>
              </a:spcAft>
              <a:buClr>
                <a:schemeClr val="accent3"/>
              </a:buClr>
              <a:buFont typeface="Wingdings 2"/>
              <a:buChar char=""/>
              <a:defRPr/>
            </a:pPr>
            <a:r>
              <a:rPr lang="it-IT" sz="1200" dirty="0" smtClean="0">
                <a:latin typeface="Times New Roman" panose="02020603050405020304" pitchFamily="18" charset="0"/>
                <a:cs typeface="Times New Roman" panose="02020603050405020304" pitchFamily="18" charset="0"/>
              </a:rPr>
              <a:t>Dalle </a:t>
            </a:r>
            <a:r>
              <a:rPr lang="it-IT" sz="1200" dirty="0" smtClean="0">
                <a:latin typeface="Times New Roman" panose="02020603050405020304" pitchFamily="18" charset="0"/>
                <a:cs typeface="Times New Roman" panose="02020603050405020304" pitchFamily="18" charset="0"/>
              </a:rPr>
              <a:t>guerre puniche alle Crociate, dallo schiavismo al dominio coloniale è dal Nord del Mediterraneo che si è invaso, occupato, forzato il Sud, che al Sud sono state imposte (non riconosciute) etnie e identità.</a:t>
            </a:r>
          </a:p>
          <a:p>
            <a:pPr marL="274320" indent="-274320" algn="just" eaLnBrk="1" fontAlgn="auto" hangingPunct="1">
              <a:spcAft>
                <a:spcPts val="0"/>
              </a:spcAft>
              <a:buClr>
                <a:schemeClr val="accent3"/>
              </a:buClr>
              <a:buFont typeface="Wingdings 2"/>
              <a:buChar char=""/>
              <a:defRPr/>
            </a:pPr>
            <a:r>
              <a:rPr lang="it-IT" sz="1200" dirty="0" smtClean="0">
                <a:latin typeface="Times New Roman" panose="02020603050405020304" pitchFamily="18" charset="0"/>
                <a:cs typeface="Times New Roman" panose="02020603050405020304" pitchFamily="18" charset="0"/>
              </a:rPr>
              <a:t>Parlare di </a:t>
            </a:r>
            <a:r>
              <a:rPr lang="it-IT" sz="1200" b="1" dirty="0" smtClean="0">
                <a:latin typeface="Times New Roman" panose="02020603050405020304" pitchFamily="18" charset="0"/>
                <a:cs typeface="Times New Roman" panose="02020603050405020304" pitchFamily="18" charset="0"/>
              </a:rPr>
              <a:t>strategia mediterranea </a:t>
            </a:r>
            <a:r>
              <a:rPr lang="it-IT" sz="1200" dirty="0" smtClean="0">
                <a:latin typeface="Times New Roman" panose="02020603050405020304" pitchFamily="18" charset="0"/>
                <a:cs typeface="Times New Roman" panose="02020603050405020304" pitchFamily="18" charset="0"/>
              </a:rPr>
              <a:t>significa parlare di maggiore </a:t>
            </a:r>
            <a:r>
              <a:rPr lang="it-IT" sz="1200" b="1" dirty="0" smtClean="0">
                <a:latin typeface="Times New Roman" panose="02020603050405020304" pitchFamily="18" charset="0"/>
                <a:cs typeface="Times New Roman" panose="02020603050405020304" pitchFamily="18" charset="0"/>
              </a:rPr>
              <a:t>integrazione </a:t>
            </a:r>
            <a:r>
              <a:rPr lang="it-IT" sz="1200" b="1" dirty="0" smtClean="0">
                <a:latin typeface="Times New Roman" panose="02020603050405020304" pitchFamily="18" charset="0"/>
                <a:cs typeface="Times New Roman" panose="02020603050405020304" pitchFamily="18" charset="0"/>
              </a:rPr>
              <a:t>Europa-Africa (relazione e identità)</a:t>
            </a:r>
            <a:r>
              <a:rPr lang="it-IT" sz="1200" dirty="0" smtClean="0">
                <a:latin typeface="Times New Roman" panose="02020603050405020304" pitchFamily="18" charset="0"/>
                <a:cs typeface="Times New Roman" panose="02020603050405020304" pitchFamily="18" charset="0"/>
              </a:rPr>
              <a:t>, </a:t>
            </a:r>
            <a:r>
              <a:rPr lang="it-IT" sz="1200" dirty="0" smtClean="0">
                <a:latin typeface="Times New Roman" panose="02020603050405020304" pitchFamily="18" charset="0"/>
                <a:cs typeface="Times New Roman" panose="02020603050405020304" pitchFamily="18" charset="0"/>
              </a:rPr>
              <a:t>a partire dal crocevia di quel che avviene di globale nel piccolo mare. Qui convergono parte preponderante del turismo mondiale, inquinamenti e degradi, scambi commerciali e energetici cruciali. I paesi meridionali sono ad una svolta demografica, sociale, politica ed energetica (per il solare). </a:t>
            </a:r>
          </a:p>
          <a:p>
            <a:pPr marL="274320" indent="-274320" algn="just" eaLnBrk="1" fontAlgn="auto" hangingPunct="1">
              <a:spcAft>
                <a:spcPts val="0"/>
              </a:spcAft>
              <a:buClr>
                <a:schemeClr val="accent3"/>
              </a:buClr>
              <a:buFont typeface="Wingdings 2"/>
              <a:buChar char=""/>
              <a:defRPr/>
            </a:pPr>
            <a:r>
              <a:rPr lang="it-IT" sz="1200" dirty="0" smtClean="0">
                <a:latin typeface="Times New Roman" panose="02020603050405020304" pitchFamily="18" charset="0"/>
                <a:cs typeface="Times New Roman" panose="02020603050405020304" pitchFamily="18" charset="0"/>
              </a:rPr>
              <a:t>Oggi risalta e ancor più in futuro le coste mediterranee risalteranno come luoghi di</a:t>
            </a:r>
            <a:r>
              <a:rPr lang="it-IT" sz="1200" b="1" dirty="0" smtClean="0">
                <a:latin typeface="Times New Roman" panose="02020603050405020304" pitchFamily="18" charset="0"/>
                <a:cs typeface="Times New Roman" panose="02020603050405020304" pitchFamily="18" charset="0"/>
              </a:rPr>
              <a:t> tensioni </a:t>
            </a:r>
            <a:r>
              <a:rPr lang="it-IT" sz="1200" dirty="0" smtClean="0">
                <a:latin typeface="Times New Roman" panose="02020603050405020304" pitchFamily="18" charset="0"/>
                <a:cs typeface="Times New Roman" panose="02020603050405020304" pitchFamily="18" charset="0"/>
              </a:rPr>
              <a:t>migratorie, libertà di partire, non libertà di arrivare, blocco della libertà di partire, partenze illegali, morti in mare, arrivi illegali, rimpatri, un mare di tutti e nessuno, un mare sul quale convergono impatti sociali e </a:t>
            </a:r>
            <a:r>
              <a:rPr lang="it-IT" sz="1200" b="1" dirty="0" smtClean="0">
                <a:latin typeface="Times New Roman" panose="02020603050405020304" pitchFamily="18" charset="0"/>
                <a:cs typeface="Times New Roman" panose="02020603050405020304" pitchFamily="18" charset="0"/>
              </a:rPr>
              <a:t>flussi migratori dell’intero pianeta</a:t>
            </a:r>
            <a:r>
              <a:rPr lang="it-IT" sz="1200" dirty="0" smtClean="0">
                <a:latin typeface="Times New Roman" panose="02020603050405020304" pitchFamily="18" charset="0"/>
                <a:cs typeface="Times New Roman" panose="02020603050405020304" pitchFamily="18" charset="0"/>
              </a:rPr>
              <a:t>.</a:t>
            </a:r>
          </a:p>
          <a:p>
            <a:pPr marL="274320" indent="-274320" algn="just" eaLnBrk="1" fontAlgn="auto" hangingPunct="1">
              <a:spcAft>
                <a:spcPts val="0"/>
              </a:spcAft>
              <a:buClr>
                <a:schemeClr val="accent3"/>
              </a:buClr>
              <a:buFont typeface="Wingdings 2"/>
              <a:buChar char=""/>
              <a:defRPr/>
            </a:pPr>
            <a:r>
              <a:rPr lang="it-IT" sz="1200" dirty="0" smtClean="0">
                <a:latin typeface="Times New Roman" panose="02020603050405020304" pitchFamily="18" charset="0"/>
                <a:cs typeface="Times New Roman" panose="02020603050405020304" pitchFamily="18" charset="0"/>
              </a:rPr>
              <a:t>Oggi accade che comportamenti sociali adottati e persistenti da parte di gruppi, popoli e nazioni (diventate più benestanti e potenti pure direttamente grazie a tali comportamenti) abbiano provocato cambiamenti climatici che, decenni dopo e molto lontano, hanno obbligato, obbligano e obbligheranno a migrare individui e gruppi, spesso già poveri o impoveriti pure indirettamente grazie a quegli stessi comportamenti. Molti dall’Africa, molti attraverso il Mediterraneo, molti in Europa. Le politiche migratorie del diritto internazionale e comunitario, degli Stati, dei soggetti collettivi devono meglio occuparsene, prevenire e assistere tutti i migranti forzati, tutti i profughi., tutti gli eco profughi. ONU e UE potrebbero e dovrebbero occuparsi subito dei </a:t>
            </a:r>
            <a:r>
              <a:rPr lang="it-IT" sz="1200" b="1" dirty="0" smtClean="0">
                <a:latin typeface="Times New Roman" panose="02020603050405020304" pitchFamily="18" charset="0"/>
                <a:cs typeface="Times New Roman" panose="02020603050405020304" pitchFamily="18" charset="0"/>
              </a:rPr>
              <a:t>rifugiati </a:t>
            </a:r>
            <a:r>
              <a:rPr lang="it-IT" sz="1200" b="1" dirty="0" smtClean="0">
                <a:latin typeface="Times New Roman" panose="02020603050405020304" pitchFamily="18" charset="0"/>
                <a:cs typeface="Times New Roman" panose="02020603050405020304" pitchFamily="18" charset="0"/>
              </a:rPr>
              <a:t>climatici </a:t>
            </a:r>
            <a:r>
              <a:rPr lang="it-IT" sz="1200" dirty="0" smtClean="0">
                <a:latin typeface="Times New Roman" panose="02020603050405020304" pitchFamily="18" charset="0"/>
                <a:cs typeface="Times New Roman" panose="02020603050405020304" pitchFamily="18" charset="0"/>
              </a:rPr>
              <a:t>(come ha </a:t>
            </a:r>
            <a:r>
              <a:rPr lang="it-IT" sz="1200" dirty="0">
                <a:latin typeface="Times New Roman" panose="02020603050405020304" pitchFamily="18" charset="0"/>
                <a:cs typeface="Times New Roman" panose="02020603050405020304" pitchFamily="18" charset="0"/>
              </a:rPr>
              <a:t>o</a:t>
            </a:r>
            <a:r>
              <a:rPr lang="it-IT" sz="1200" dirty="0" smtClean="0">
                <a:latin typeface="Times New Roman" panose="02020603050405020304" pitchFamily="18" charset="0"/>
                <a:cs typeface="Times New Roman" panose="02020603050405020304" pitchFamily="18" charset="0"/>
              </a:rPr>
              <a:t>pportunamente chiesto spesso anche papa Francesco) e dei </a:t>
            </a:r>
            <a:r>
              <a:rPr lang="it-IT" sz="1200" b="1" dirty="0" smtClean="0">
                <a:latin typeface="Times New Roman" panose="02020603050405020304" pitchFamily="18" charset="0"/>
                <a:cs typeface="Times New Roman" panose="02020603050405020304" pitchFamily="18" charset="0"/>
              </a:rPr>
              <a:t>profughi ambientali.</a:t>
            </a:r>
            <a:endParaRPr lang="it-IT" sz="1200" b="1" dirty="0">
              <a:latin typeface="Times New Roman" panose="02020603050405020304" pitchFamily="18" charset="0"/>
              <a:cs typeface="Times New Roman" panose="02020603050405020304" pitchFamily="18" charset="0"/>
            </a:endParaRPr>
          </a:p>
        </p:txBody>
      </p:sp>
      <p:sp>
        <p:nvSpPr>
          <p:cNvPr id="4" name="Segnaposto numero diapositiva 3"/>
          <p:cNvSpPr>
            <a:spLocks noGrp="1"/>
          </p:cNvSpPr>
          <p:nvPr>
            <p:ph type="sldNum" sz="quarter" idx="12"/>
          </p:nvPr>
        </p:nvSpPr>
        <p:spPr/>
        <p:txBody>
          <a:bodyPr/>
          <a:lstStyle/>
          <a:p>
            <a:pPr>
              <a:defRPr/>
            </a:pPr>
            <a:fld id="{7B9420D3-2171-4D90-96EF-0AE5C88C169B}" type="slidenum">
              <a:rPr lang="it-IT"/>
              <a:pPr>
                <a:defRPr/>
              </a:pPr>
              <a:t>25</a:t>
            </a:fld>
            <a:endParaRPr lang="it-IT"/>
          </a:p>
        </p:txBody>
      </p:sp>
      <p:sp>
        <p:nvSpPr>
          <p:cNvPr id="5" name="Segnaposto piè di pagina 4"/>
          <p:cNvSpPr>
            <a:spLocks noGrp="1"/>
          </p:cNvSpPr>
          <p:nvPr>
            <p:ph type="ftr" sz="quarter" idx="11"/>
          </p:nvPr>
        </p:nvSpPr>
        <p:spPr>
          <a:xfrm>
            <a:off x="0" y="6597352"/>
            <a:ext cx="3352800" cy="260648"/>
          </a:xfrm>
        </p:spPr>
        <p:txBody>
          <a:bodyPr/>
          <a:lstStyle/>
          <a:p>
            <a:pPr>
              <a:defRPr/>
            </a:pPr>
            <a:r>
              <a:rPr lang="it-IT" sz="1000" dirty="0" smtClean="0"/>
              <a:t>Calzolaio </a:t>
            </a:r>
            <a:r>
              <a:rPr lang="it-IT" sz="1000" dirty="0" smtClean="0"/>
              <a:t>2022</a:t>
            </a:r>
            <a:endParaRPr lang="it-IT" sz="1000" dirty="0"/>
          </a:p>
        </p:txBody>
      </p:sp>
    </p:spTree>
    <p:extLst>
      <p:ext uri="{BB962C8B-B14F-4D97-AF65-F5344CB8AC3E}">
        <p14:creationId xmlns:p14="http://schemas.microsoft.com/office/powerpoint/2010/main" val="34348289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8574" y="116632"/>
            <a:ext cx="8946346" cy="576064"/>
          </a:xfrm>
        </p:spPr>
        <p:txBody>
          <a:bodyPr/>
          <a:lstStyle/>
          <a:p>
            <a:r>
              <a:rPr lang="it-IT" sz="2800" b="1" dirty="0" smtClean="0">
                <a:latin typeface="Times New Roman" panose="02020603050405020304" pitchFamily="18" charset="0"/>
                <a:cs typeface="Times New Roman" panose="02020603050405020304" pitchFamily="18" charset="0"/>
              </a:rPr>
              <a:t/>
            </a:r>
            <a:br>
              <a:rPr lang="it-IT" sz="2800" b="1" dirty="0" smtClean="0">
                <a:latin typeface="Times New Roman" panose="02020603050405020304" pitchFamily="18" charset="0"/>
                <a:cs typeface="Times New Roman" panose="02020603050405020304" pitchFamily="18" charset="0"/>
              </a:rPr>
            </a:br>
            <a:r>
              <a:rPr lang="it-IT" sz="2800" b="1" dirty="0">
                <a:latin typeface="Times New Roman" panose="02020603050405020304" pitchFamily="18" charset="0"/>
                <a:cs typeface="Times New Roman" panose="02020603050405020304" pitchFamily="18" charset="0"/>
              </a:rPr>
              <a:t/>
            </a:r>
            <a:br>
              <a:rPr lang="it-IT" sz="2800" b="1" dirty="0">
                <a:latin typeface="Times New Roman" panose="02020603050405020304" pitchFamily="18" charset="0"/>
                <a:cs typeface="Times New Roman" panose="02020603050405020304" pitchFamily="18" charset="0"/>
              </a:rPr>
            </a:br>
            <a:r>
              <a:rPr lang="it-IT" sz="2800" b="1" dirty="0" smtClean="0">
                <a:latin typeface="Times New Roman" panose="02020603050405020304" pitchFamily="18" charset="0"/>
                <a:cs typeface="Times New Roman" panose="02020603050405020304" pitchFamily="18" charset="0"/>
              </a:rPr>
              <a:t>Uscirà in libreria il 2 febbraio 2022</a:t>
            </a:r>
            <a:endParaRPr lang="it-IT" sz="1200" b="1" dirty="0">
              <a:latin typeface="Times New Roman" panose="02020603050405020304" pitchFamily="18" charset="0"/>
              <a:cs typeface="Times New Roman" panose="02020603050405020304" pitchFamily="18" charset="0"/>
            </a:endParaRPr>
          </a:p>
        </p:txBody>
      </p:sp>
      <p:sp>
        <p:nvSpPr>
          <p:cNvPr id="3" name="Segnaposto testo 2"/>
          <p:cNvSpPr>
            <a:spLocks noGrp="1"/>
          </p:cNvSpPr>
          <p:nvPr>
            <p:ph type="body" idx="1"/>
          </p:nvPr>
        </p:nvSpPr>
        <p:spPr/>
        <p:txBody>
          <a:bodyPr/>
          <a:lstStyle/>
          <a:p>
            <a:endParaRPr lang="it-IT" dirty="0"/>
          </a:p>
        </p:txBody>
      </p:sp>
      <p:pic>
        <p:nvPicPr>
          <p:cNvPr id="6" name="Segnaposto contenuto 5"/>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8574" y="709235"/>
            <a:ext cx="8329850" cy="5719873"/>
          </a:xfrm>
        </p:spPr>
      </p:pic>
      <p:sp>
        <p:nvSpPr>
          <p:cNvPr id="4" name="Segnaposto piè di pagina 3"/>
          <p:cNvSpPr>
            <a:spLocks noGrp="1"/>
          </p:cNvSpPr>
          <p:nvPr>
            <p:ph type="ftr" sz="quarter" idx="11"/>
          </p:nvPr>
        </p:nvSpPr>
        <p:spPr>
          <a:xfrm>
            <a:off x="58574" y="6597352"/>
            <a:ext cx="5961226" cy="260648"/>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26</a:t>
            </a:fld>
            <a:endParaRPr lang="it-IT"/>
          </a:p>
        </p:txBody>
      </p:sp>
    </p:spTree>
    <p:extLst>
      <p:ext uri="{BB962C8B-B14F-4D97-AF65-F5344CB8AC3E}">
        <p14:creationId xmlns:p14="http://schemas.microsoft.com/office/powerpoint/2010/main" val="14851126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olo 1"/>
          <p:cNvSpPr>
            <a:spLocks noGrp="1"/>
          </p:cNvSpPr>
          <p:nvPr>
            <p:ph type="title"/>
          </p:nvPr>
        </p:nvSpPr>
        <p:spPr>
          <a:xfrm>
            <a:off x="107504" y="0"/>
            <a:ext cx="8350696" cy="640581"/>
          </a:xfrm>
        </p:spPr>
        <p:txBody>
          <a:bodyPr/>
          <a:lstStyle/>
          <a:p>
            <a:pPr eaLnBrk="1" hangingPunct="1"/>
            <a:r>
              <a:rPr lang="it-IT" sz="3200" b="1" dirty="0" smtClean="0">
                <a:latin typeface="Times New Roman" panose="02020603050405020304" pitchFamily="18" charset="0"/>
                <a:ea typeface="ヒラギノ角ゴ Pro W3" pitchFamily="-1" charset="-128"/>
                <a:cs typeface="Times New Roman" panose="02020603050405020304" pitchFamily="18" charset="0"/>
              </a:rPr>
              <a:t>Riassumendo: </a:t>
            </a:r>
            <a:endParaRPr lang="it-IT" sz="3200" b="1" dirty="0" smtClean="0">
              <a:latin typeface="Times New Roman" panose="02020603050405020304" pitchFamily="18" charset="0"/>
              <a:ea typeface="ヒラギノ角ゴ Pro W3" pitchFamily="-1" charset="-128"/>
              <a:cs typeface="Times New Roman" panose="02020603050405020304" pitchFamily="18" charset="0"/>
            </a:endParaRPr>
          </a:p>
        </p:txBody>
      </p:sp>
      <p:sp>
        <p:nvSpPr>
          <p:cNvPr id="54275" name="Segnaposto contenuto 2"/>
          <p:cNvSpPr>
            <a:spLocks noGrp="1"/>
          </p:cNvSpPr>
          <p:nvPr>
            <p:ph idx="1"/>
          </p:nvPr>
        </p:nvSpPr>
        <p:spPr>
          <a:xfrm>
            <a:off x="0" y="548681"/>
            <a:ext cx="9144000" cy="6048672"/>
          </a:xfrm>
        </p:spPr>
        <p:txBody>
          <a:bodyPr>
            <a:normAutofit fontScale="77500" lnSpcReduction="20000"/>
          </a:bodyPr>
          <a:lstStyle/>
          <a:p>
            <a:pPr marL="274320" indent="-274320" algn="just" eaLnBrk="1" fontAlgn="auto" hangingPunct="1">
              <a:spcAft>
                <a:spcPts val="0"/>
              </a:spcAft>
              <a:buClr>
                <a:schemeClr val="accent3"/>
              </a:buClr>
              <a:buFont typeface="Wingdings 2"/>
              <a:buNone/>
              <a:defRPr/>
            </a:pPr>
            <a:endParaRPr lang="it-IT" dirty="0" smtClean="0">
              <a:latin typeface="Times New Roman" panose="02020603050405020304" pitchFamily="18" charset="0"/>
              <a:ea typeface="ヒラギノ角ゴ Pro W3" pitchFamily="-1" charset="-128"/>
              <a:cs typeface="Times New Roman" panose="02020603050405020304" pitchFamily="18" charset="0"/>
            </a:endParaRPr>
          </a:p>
          <a:p>
            <a:pPr lvl="0" algn="just"/>
            <a:r>
              <a:rPr lang="it-IT" dirty="0">
                <a:latin typeface="Times New Roman" panose="02020603050405020304" pitchFamily="18" charset="0"/>
                <a:cs typeface="Times New Roman" panose="02020603050405020304" pitchFamily="18" charset="0"/>
              </a:rPr>
              <a:t>Da sempre abbiamo accolto pur non essendo (forse mai) d’accordo fin da prima e, comunque, </a:t>
            </a:r>
            <a:r>
              <a:rPr lang="it-IT" dirty="0" smtClean="0">
                <a:latin typeface="Times New Roman" panose="02020603050405020304" pitchFamily="18" charset="0"/>
                <a:cs typeface="Times New Roman" panose="02020603050405020304" pitchFamily="18" charset="0"/>
              </a:rPr>
              <a:t>poi su </a:t>
            </a:r>
            <a:r>
              <a:rPr lang="it-IT" dirty="0">
                <a:latin typeface="Times New Roman" panose="02020603050405020304" pitchFamily="18" charset="0"/>
                <a:cs typeface="Times New Roman" panose="02020603050405020304" pitchFamily="18" charset="0"/>
              </a:rPr>
              <a:t>cosa siano asilo e </a:t>
            </a:r>
            <a:r>
              <a:rPr lang="it-IT" dirty="0" smtClean="0">
                <a:latin typeface="Times New Roman" panose="02020603050405020304" pitchFamily="18" charset="0"/>
                <a:cs typeface="Times New Roman" panose="02020603050405020304" pitchFamily="18" charset="0"/>
              </a:rPr>
              <a:t>integrazione, </a:t>
            </a:r>
            <a:r>
              <a:rPr lang="it-IT" dirty="0">
                <a:latin typeface="Times New Roman" panose="02020603050405020304" pitchFamily="18" charset="0"/>
                <a:cs typeface="Times New Roman" panose="02020603050405020304" pitchFamily="18" charset="0"/>
              </a:rPr>
              <a:t>due fenomeni molto </a:t>
            </a:r>
            <a:r>
              <a:rPr lang="it-IT" dirty="0" smtClean="0">
                <a:latin typeface="Times New Roman" panose="02020603050405020304" pitchFamily="18" charset="0"/>
                <a:cs typeface="Times New Roman" panose="02020603050405020304" pitchFamily="18" charset="0"/>
              </a:rPr>
              <a:t>diversi.</a:t>
            </a:r>
          </a:p>
          <a:p>
            <a:pPr lvl="0" algn="just"/>
            <a:r>
              <a:rPr lang="it-IT" dirty="0" smtClean="0">
                <a:latin typeface="Times New Roman" panose="02020603050405020304" pitchFamily="18" charset="0"/>
                <a:cs typeface="Times New Roman" panose="02020603050405020304" pitchFamily="18" charset="0"/>
              </a:rPr>
              <a:t>L’integrazione </a:t>
            </a:r>
            <a:r>
              <a:rPr lang="it-IT" dirty="0">
                <a:latin typeface="Times New Roman" panose="02020603050405020304" pitchFamily="18" charset="0"/>
                <a:cs typeface="Times New Roman" panose="02020603050405020304" pitchFamily="18" charset="0"/>
              </a:rPr>
              <a:t>è connessa a migrazioni con un certo grado di </a:t>
            </a:r>
            <a:r>
              <a:rPr lang="it-IT" dirty="0" smtClean="0">
                <a:latin typeface="Times New Roman" panose="02020603050405020304" pitchFamily="18" charset="0"/>
                <a:cs typeface="Times New Roman" panose="02020603050405020304" pitchFamily="18" charset="0"/>
              </a:rPr>
              <a:t>libertà.</a:t>
            </a:r>
          </a:p>
          <a:p>
            <a:pPr lvl="0" algn="just"/>
            <a:r>
              <a:rPr lang="it-IT" dirty="0" smtClean="0">
                <a:latin typeface="Times New Roman" panose="02020603050405020304" pitchFamily="18" charset="0"/>
                <a:cs typeface="Times New Roman" panose="02020603050405020304" pitchFamily="18" charset="0"/>
              </a:rPr>
              <a:t>L’asilo </a:t>
            </a:r>
            <a:r>
              <a:rPr lang="it-IT" dirty="0">
                <a:latin typeface="Times New Roman" panose="02020603050405020304" pitchFamily="18" charset="0"/>
                <a:cs typeface="Times New Roman" panose="02020603050405020304" pitchFamily="18" charset="0"/>
              </a:rPr>
              <a:t>è connesso alle migrazioni forzate. </a:t>
            </a:r>
            <a:endParaRPr lang="it-IT" dirty="0" smtClean="0">
              <a:latin typeface="Times New Roman" panose="02020603050405020304" pitchFamily="18" charset="0"/>
              <a:cs typeface="Times New Roman" panose="02020603050405020304" pitchFamily="18" charset="0"/>
            </a:endParaRPr>
          </a:p>
          <a:p>
            <a:pPr lvl="0" algn="just"/>
            <a:r>
              <a:rPr lang="it-IT" dirty="0" smtClean="0">
                <a:latin typeface="Times New Roman" panose="02020603050405020304" pitchFamily="18" charset="0"/>
                <a:cs typeface="Times New Roman" panose="02020603050405020304" pitchFamily="18" charset="0"/>
              </a:rPr>
              <a:t>Meno </a:t>
            </a:r>
            <a:r>
              <a:rPr lang="it-IT" dirty="0">
                <a:latin typeface="Times New Roman" panose="02020603050405020304" pitchFamily="18" charset="0"/>
                <a:cs typeface="Times New Roman" panose="02020603050405020304" pitchFamily="18" charset="0"/>
              </a:rPr>
              <a:t>migrazioni forzate ci furono, ci sono e ci saranno meglio </a:t>
            </a:r>
            <a:r>
              <a:rPr lang="it-IT" dirty="0" smtClean="0">
                <a:latin typeface="Times New Roman" panose="02020603050405020304" pitchFamily="18" charset="0"/>
                <a:cs typeface="Times New Roman" panose="02020603050405020304" pitchFamily="18" charset="0"/>
              </a:rPr>
              <a:t>sarebbe stato, </a:t>
            </a:r>
            <a:r>
              <a:rPr lang="it-IT" dirty="0">
                <a:latin typeface="Times New Roman" panose="02020603050405020304" pitchFamily="18" charset="0"/>
                <a:cs typeface="Times New Roman" panose="02020603050405020304" pitchFamily="18" charset="0"/>
              </a:rPr>
              <a:t>è e sarà. </a:t>
            </a:r>
            <a:endParaRPr lang="it-IT" dirty="0" smtClean="0">
              <a:latin typeface="Times New Roman" panose="02020603050405020304" pitchFamily="18" charset="0"/>
              <a:cs typeface="Times New Roman" panose="02020603050405020304" pitchFamily="18" charset="0"/>
            </a:endParaRPr>
          </a:p>
          <a:p>
            <a:pPr lvl="0" algn="just"/>
            <a:r>
              <a:rPr lang="it-IT" dirty="0" smtClean="0">
                <a:latin typeface="Times New Roman" panose="02020603050405020304" pitchFamily="18" charset="0"/>
                <a:cs typeface="Times New Roman" panose="02020603050405020304" pitchFamily="18" charset="0"/>
              </a:rPr>
              <a:t>Più aumentarono, </a:t>
            </a:r>
            <a:r>
              <a:rPr lang="it-IT" dirty="0">
                <a:latin typeface="Times New Roman" panose="02020603050405020304" pitchFamily="18" charset="0"/>
                <a:cs typeface="Times New Roman" panose="02020603050405020304" pitchFamily="18" charset="0"/>
              </a:rPr>
              <a:t>aumentano e aumenteranno capacità e libertà di migrare meglio </a:t>
            </a:r>
            <a:r>
              <a:rPr lang="it-IT" dirty="0" smtClean="0">
                <a:latin typeface="Times New Roman" panose="02020603050405020304" pitchFamily="18" charset="0"/>
                <a:cs typeface="Times New Roman" panose="02020603050405020304" pitchFamily="18" charset="0"/>
              </a:rPr>
              <a:t>sarebbe stato, </a:t>
            </a:r>
            <a:r>
              <a:rPr lang="it-IT" dirty="0">
                <a:latin typeface="Times New Roman" panose="02020603050405020304" pitchFamily="18" charset="0"/>
                <a:cs typeface="Times New Roman" panose="02020603050405020304" pitchFamily="18" charset="0"/>
              </a:rPr>
              <a:t>è e sarà. </a:t>
            </a:r>
            <a:endParaRPr lang="it-IT" dirty="0" smtClean="0">
              <a:latin typeface="Times New Roman" panose="02020603050405020304" pitchFamily="18" charset="0"/>
              <a:cs typeface="Times New Roman" panose="02020603050405020304" pitchFamily="18" charset="0"/>
            </a:endParaRPr>
          </a:p>
          <a:p>
            <a:pPr lvl="0" algn="just"/>
            <a:r>
              <a:rPr lang="it-IT" dirty="0" smtClean="0">
                <a:latin typeface="Times New Roman" panose="02020603050405020304" pitchFamily="18" charset="0"/>
                <a:cs typeface="Times New Roman" panose="02020603050405020304" pitchFamily="18" charset="0"/>
              </a:rPr>
              <a:t>Le </a:t>
            </a:r>
            <a:r>
              <a:rPr lang="it-IT" dirty="0">
                <a:latin typeface="Times New Roman" panose="02020603050405020304" pitchFamily="18" charset="0"/>
                <a:cs typeface="Times New Roman" panose="02020603050405020304" pitchFamily="18" charset="0"/>
              </a:rPr>
              <a:t>migrazioni forzate contemporanee, meticce. </a:t>
            </a:r>
            <a:r>
              <a:rPr lang="it-IT" dirty="0" smtClean="0">
                <a:latin typeface="Times New Roman" panose="02020603050405020304" pitchFamily="18" charset="0"/>
                <a:cs typeface="Times New Roman" panose="02020603050405020304" pitchFamily="18" charset="0"/>
              </a:rPr>
              <a:t>Le </a:t>
            </a:r>
            <a:r>
              <a:rPr lang="it-IT" dirty="0">
                <a:latin typeface="Times New Roman" panose="02020603050405020304" pitchFamily="18" charset="0"/>
                <a:cs typeface="Times New Roman" panose="02020603050405020304" pitchFamily="18" charset="0"/>
              </a:rPr>
              <a:t>migrazioni non forzate contemporanee e future, meticce. </a:t>
            </a:r>
            <a:endParaRPr lang="it-IT" dirty="0" smtClean="0">
              <a:latin typeface="Times New Roman" panose="02020603050405020304" pitchFamily="18" charset="0"/>
              <a:cs typeface="Times New Roman" panose="02020603050405020304" pitchFamily="18" charset="0"/>
            </a:endParaRPr>
          </a:p>
          <a:p>
            <a:pPr lvl="0" algn="just"/>
            <a:r>
              <a:rPr lang="it-IT" dirty="0" smtClean="0">
                <a:latin typeface="Times New Roman" panose="02020603050405020304" pitchFamily="18" charset="0"/>
                <a:cs typeface="Times New Roman" panose="02020603050405020304" pitchFamily="18" charset="0"/>
              </a:rPr>
              <a:t>La </a:t>
            </a:r>
            <a:r>
              <a:rPr lang="it-IT" dirty="0">
                <a:latin typeface="Times New Roman" panose="02020603050405020304" pitchFamily="18" charset="0"/>
                <a:cs typeface="Times New Roman" panose="02020603050405020304" pitchFamily="18" charset="0"/>
              </a:rPr>
              <a:t>Dichiarazione Universale e gli accordi internazionali fino ai Global Compact in vigore da fine </a:t>
            </a:r>
            <a:r>
              <a:rPr lang="it-IT" dirty="0" smtClean="0">
                <a:latin typeface="Times New Roman" panose="02020603050405020304" pitchFamily="18" charset="0"/>
                <a:cs typeface="Times New Roman" panose="02020603050405020304" pitchFamily="18" charset="0"/>
              </a:rPr>
              <a:t>2018 sono fondamentali strumenti teorici (astratti). </a:t>
            </a:r>
          </a:p>
          <a:p>
            <a:pPr lvl="0" algn="just"/>
            <a:r>
              <a:rPr lang="it-IT" dirty="0" smtClean="0">
                <a:latin typeface="Times New Roman" panose="02020603050405020304" pitchFamily="18" charset="0"/>
                <a:cs typeface="Times New Roman" panose="02020603050405020304" pitchFamily="18" charset="0"/>
              </a:rPr>
              <a:t>Studiamo e applichiamo bene la </a:t>
            </a:r>
            <a:r>
              <a:rPr lang="it-IT" dirty="0">
                <a:latin typeface="Times New Roman" panose="02020603050405020304" pitchFamily="18" charset="0"/>
                <a:cs typeface="Times New Roman" panose="02020603050405020304" pitchFamily="18" charset="0"/>
              </a:rPr>
              <a:t>Costituzione italiana, l’articolo 10 sulle migrazioni forzate, la legge (mancante) sul diritto d’asilo, le norme e le procedure (mancanti) sulle migrazioni regolari. </a:t>
            </a:r>
            <a:endParaRPr lang="it-IT" dirty="0" smtClean="0">
              <a:latin typeface="Times New Roman" panose="02020603050405020304" pitchFamily="18" charset="0"/>
              <a:cs typeface="Times New Roman" panose="02020603050405020304" pitchFamily="18" charset="0"/>
            </a:endParaRPr>
          </a:p>
          <a:p>
            <a:pPr lvl="0" algn="just"/>
            <a:r>
              <a:rPr lang="it-IT" dirty="0" smtClean="0">
                <a:latin typeface="Times New Roman" panose="02020603050405020304" pitchFamily="18" charset="0"/>
                <a:cs typeface="Times New Roman" panose="02020603050405020304" pitchFamily="18" charset="0"/>
              </a:rPr>
              <a:t>Gli </a:t>
            </a:r>
            <a:r>
              <a:rPr lang="it-IT" dirty="0">
                <a:latin typeface="Times New Roman" panose="02020603050405020304" pitchFamily="18" charset="0"/>
                <a:cs typeface="Times New Roman" panose="02020603050405020304" pitchFamily="18" charset="0"/>
              </a:rPr>
              <a:t>italiani e gli europei. La </a:t>
            </a:r>
            <a:r>
              <a:rPr lang="it-IT" dirty="0" smtClean="0">
                <a:latin typeface="Times New Roman" panose="02020603050405020304" pitchFamily="18" charset="0"/>
                <a:cs typeface="Times New Roman" panose="02020603050405020304" pitchFamily="18" charset="0"/>
              </a:rPr>
              <a:t>riforma della cittadinanza è decisiva e indispensabile per il </a:t>
            </a:r>
            <a:r>
              <a:rPr lang="it-IT" dirty="0">
                <a:latin typeface="Times New Roman" panose="02020603050405020304" pitchFamily="18" charset="0"/>
                <a:cs typeface="Times New Roman" panose="02020603050405020304" pitchFamily="18" charset="0"/>
              </a:rPr>
              <a:t>futuro demografico del continente e della penisola. </a:t>
            </a:r>
            <a:endParaRPr lang="it-IT" dirty="0" smtClean="0">
              <a:latin typeface="Times New Roman" panose="02020603050405020304" pitchFamily="18" charset="0"/>
              <a:cs typeface="Times New Roman" panose="02020603050405020304" pitchFamily="18" charset="0"/>
            </a:endParaRPr>
          </a:p>
          <a:p>
            <a:pPr lvl="0" algn="just"/>
            <a:r>
              <a:rPr lang="it-IT" dirty="0" smtClean="0">
                <a:latin typeface="Times New Roman" panose="02020603050405020304" pitchFamily="18" charset="0"/>
                <a:cs typeface="Times New Roman" panose="02020603050405020304" pitchFamily="18" charset="0"/>
              </a:rPr>
              <a:t>Serve un’educazione permanente al </a:t>
            </a:r>
            <a:r>
              <a:rPr lang="it-IT" dirty="0">
                <a:latin typeface="Times New Roman" panose="02020603050405020304" pitchFamily="18" charset="0"/>
                <a:cs typeface="Times New Roman" panose="02020603050405020304" pitchFamily="18" charset="0"/>
              </a:rPr>
              <a:t>diritto di restare e alla libertà di migrare. </a:t>
            </a:r>
            <a:endParaRPr lang="it-IT" dirty="0" smtClean="0">
              <a:latin typeface="Times New Roman" panose="02020603050405020304" pitchFamily="18" charset="0"/>
              <a:cs typeface="Times New Roman" panose="02020603050405020304" pitchFamily="18" charset="0"/>
            </a:endParaRPr>
          </a:p>
          <a:p>
            <a:pPr lvl="0" algn="just"/>
            <a:r>
              <a:rPr lang="it-IT" dirty="0" smtClean="0">
                <a:latin typeface="Times New Roman" panose="02020603050405020304" pitchFamily="18" charset="0"/>
                <a:cs typeface="Times New Roman" panose="02020603050405020304" pitchFamily="18" charset="0"/>
              </a:rPr>
              <a:t>Quasi </a:t>
            </a:r>
            <a:r>
              <a:rPr lang="it-IT" dirty="0">
                <a:latin typeface="Times New Roman" panose="02020603050405020304" pitchFamily="18" charset="0"/>
                <a:cs typeface="Times New Roman" panose="02020603050405020304" pitchFamily="18" charset="0"/>
              </a:rPr>
              <a:t>ogni materia scolastica consente in modo solitario o interdisciplinare di educarci al </a:t>
            </a:r>
            <a:r>
              <a:rPr lang="it-IT" dirty="0" smtClean="0">
                <a:latin typeface="Times New Roman" panose="02020603050405020304" pitchFamily="18" charset="0"/>
                <a:cs typeface="Times New Roman" panose="02020603050405020304" pitchFamily="18" charset="0"/>
              </a:rPr>
              <a:t>migrare.</a:t>
            </a:r>
            <a:endParaRPr lang="it-IT" dirty="0">
              <a:latin typeface="Times New Roman" panose="02020603050405020304" pitchFamily="18" charset="0"/>
              <a:cs typeface="Times New Roman" panose="02020603050405020304" pitchFamily="18" charset="0"/>
            </a:endParaRPr>
          </a:p>
          <a:p>
            <a:pPr marL="274320" indent="-274320" eaLnBrk="1" fontAlgn="auto" hangingPunct="1">
              <a:spcAft>
                <a:spcPts val="0"/>
              </a:spcAft>
              <a:buClr>
                <a:schemeClr val="accent3"/>
              </a:buClr>
              <a:buFont typeface="Wingdings 2"/>
              <a:buChar char=""/>
              <a:defRPr/>
            </a:pPr>
            <a:endParaRPr lang="it-IT" sz="1200" dirty="0" smtClean="0">
              <a:ea typeface="ヒラギノ角ゴ Pro W3" pitchFamily="-1" charset="-128"/>
            </a:endParaRPr>
          </a:p>
          <a:p>
            <a:pPr marL="274320" indent="-274320" eaLnBrk="1" fontAlgn="auto" hangingPunct="1">
              <a:spcAft>
                <a:spcPts val="0"/>
              </a:spcAft>
              <a:buClr>
                <a:schemeClr val="accent3"/>
              </a:buClr>
              <a:buFont typeface="Wingdings 2"/>
              <a:buChar char=""/>
              <a:defRPr/>
            </a:pPr>
            <a:endParaRPr lang="it-IT" sz="1200" dirty="0" smtClean="0">
              <a:ea typeface="ヒラギノ角ゴ Pro W3" pitchFamily="-1" charset="-128"/>
            </a:endParaRPr>
          </a:p>
        </p:txBody>
      </p:sp>
      <p:sp>
        <p:nvSpPr>
          <p:cNvPr id="54276" name="Segnaposto numero diapositiva 3"/>
          <p:cNvSpPr>
            <a:spLocks noGrp="1"/>
          </p:cNvSpPr>
          <p:nvPr>
            <p:ph type="sldNum" sz="quarter" idx="12"/>
          </p:nvPr>
        </p:nvSpPr>
        <p:spPr/>
        <p:txBody>
          <a:bodyPr/>
          <a:lstStyle/>
          <a:p>
            <a:pPr>
              <a:defRPr/>
            </a:pPr>
            <a:fld id="{D25E38FC-9C18-4056-BED1-7328DF6B9857}" type="slidenum">
              <a:rPr lang="it-IT"/>
              <a:pPr>
                <a:defRPr/>
              </a:pPr>
              <a:t>27</a:t>
            </a:fld>
            <a:endParaRPr lang="it-IT"/>
          </a:p>
        </p:txBody>
      </p:sp>
      <p:sp>
        <p:nvSpPr>
          <p:cNvPr id="5" name="Segnaposto piè di pagina 4"/>
          <p:cNvSpPr>
            <a:spLocks noGrp="1"/>
          </p:cNvSpPr>
          <p:nvPr>
            <p:ph type="ftr" sz="quarter" idx="11"/>
          </p:nvPr>
        </p:nvSpPr>
        <p:spPr>
          <a:xfrm>
            <a:off x="0" y="6492875"/>
            <a:ext cx="3352800" cy="365125"/>
          </a:xfrm>
        </p:spPr>
        <p:txBody>
          <a:bodyPr/>
          <a:lstStyle/>
          <a:p>
            <a:pPr>
              <a:defRPr/>
            </a:pPr>
            <a:r>
              <a:rPr lang="it-IT" sz="1000" dirty="0" smtClean="0"/>
              <a:t>Calzolaio </a:t>
            </a:r>
            <a:r>
              <a:rPr lang="it-IT" sz="1000" dirty="0" smtClean="0"/>
              <a:t>2022</a:t>
            </a:r>
            <a:endParaRPr lang="it-IT" sz="1000" dirty="0"/>
          </a:p>
        </p:txBody>
      </p:sp>
    </p:spTree>
    <p:extLst>
      <p:ext uri="{BB962C8B-B14F-4D97-AF65-F5344CB8AC3E}">
        <p14:creationId xmlns:p14="http://schemas.microsoft.com/office/powerpoint/2010/main" val="12993460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8574" y="704088"/>
            <a:ext cx="8946346" cy="636680"/>
          </a:xfrm>
        </p:spPr>
        <p:txBody>
          <a:bodyPr/>
          <a:lstStyle/>
          <a:p>
            <a:r>
              <a:rPr lang="it-IT" sz="2800" b="1" dirty="0" smtClean="0">
                <a:latin typeface="Times New Roman" panose="02020603050405020304" pitchFamily="18" charset="0"/>
                <a:cs typeface="Times New Roman" panose="02020603050405020304" pitchFamily="18" charset="0"/>
              </a:rPr>
              <a:t/>
            </a:r>
            <a:br>
              <a:rPr lang="it-IT" sz="2800" b="1" dirty="0" smtClean="0">
                <a:latin typeface="Times New Roman" panose="02020603050405020304" pitchFamily="18" charset="0"/>
                <a:cs typeface="Times New Roman" panose="02020603050405020304" pitchFamily="18" charset="0"/>
              </a:rPr>
            </a:br>
            <a:r>
              <a:rPr lang="it-IT" sz="2800" b="1" dirty="0">
                <a:latin typeface="Times New Roman" panose="02020603050405020304" pitchFamily="18" charset="0"/>
                <a:cs typeface="Times New Roman" panose="02020603050405020304" pitchFamily="18" charset="0"/>
              </a:rPr>
              <a:t/>
            </a:r>
            <a:br>
              <a:rPr lang="it-IT" sz="2800" b="1" dirty="0">
                <a:latin typeface="Times New Roman" panose="02020603050405020304" pitchFamily="18" charset="0"/>
                <a:cs typeface="Times New Roman" panose="02020603050405020304" pitchFamily="18" charset="0"/>
              </a:rPr>
            </a:br>
            <a:r>
              <a:rPr lang="it-IT" sz="2800" b="1" dirty="0" smtClean="0">
                <a:latin typeface="Times New Roman" panose="02020603050405020304" pitchFamily="18" charset="0"/>
                <a:cs typeface="Times New Roman" panose="02020603050405020304" pitchFamily="18" charset="0"/>
              </a:rPr>
              <a:t>Per una Teoria della migrazione </a:t>
            </a:r>
            <a:r>
              <a:rPr lang="it-IT" sz="1200" b="1" dirty="0" smtClean="0">
                <a:latin typeface="Times New Roman" panose="02020603050405020304" pitchFamily="18" charset="0"/>
                <a:cs typeface="Times New Roman" panose="02020603050405020304" pitchFamily="18" charset="0"/>
              </a:rPr>
              <a:t>(Darwin)</a:t>
            </a:r>
            <a:r>
              <a:rPr lang="it-IT" sz="2800" b="1" dirty="0" smtClean="0">
                <a:latin typeface="Times New Roman" panose="02020603050405020304" pitchFamily="18" charset="0"/>
                <a:cs typeface="Times New Roman" panose="02020603050405020304" pitchFamily="18" charset="0"/>
              </a:rPr>
              <a:t> e per un Atlante storico globale delle migrazioni </a:t>
            </a:r>
            <a:r>
              <a:rPr lang="it-IT" sz="1200" b="1" dirty="0" smtClean="0">
                <a:latin typeface="Times New Roman" panose="02020603050405020304" pitchFamily="18" charset="0"/>
                <a:cs typeface="Times New Roman" panose="02020603050405020304" pitchFamily="18" charset="0"/>
              </a:rPr>
              <a:t>( </a:t>
            </a:r>
            <a:r>
              <a:rPr lang="it-IT" sz="1200" b="1" dirty="0" smtClean="0">
                <a:solidFill>
                  <a:schemeClr val="tx1"/>
                </a:solidFill>
                <a:latin typeface="Times New Roman" panose="02020603050405020304" pitchFamily="18" charset="0"/>
                <a:cs typeface="Times New Roman" panose="02020603050405020304" pitchFamily="18" charset="0"/>
                <a:hlinkClick r:id="rId2"/>
              </a:rPr>
              <a:t>http://metrocosm.com/global-immigration-map/</a:t>
            </a:r>
            <a:r>
              <a:rPr lang="it-IT" sz="1200" b="1" dirty="0" smtClean="0">
                <a:solidFill>
                  <a:schemeClr val="tx1"/>
                </a:solidFill>
                <a:latin typeface="Times New Roman" panose="02020603050405020304" pitchFamily="18" charset="0"/>
                <a:cs typeface="Times New Roman" panose="02020603050405020304" pitchFamily="18" charset="0"/>
              </a:rPr>
              <a:t> </a:t>
            </a:r>
            <a:r>
              <a:rPr lang="it-IT" sz="1200" b="1" dirty="0" smtClean="0">
                <a:latin typeface="Times New Roman" panose="02020603050405020304" pitchFamily="18" charset="0"/>
                <a:cs typeface="Times New Roman" panose="02020603050405020304" pitchFamily="18" charset="0"/>
              </a:rPr>
              <a:t>)</a:t>
            </a:r>
            <a:br>
              <a:rPr lang="it-IT" sz="1200" b="1" dirty="0" smtClean="0">
                <a:latin typeface="Times New Roman" panose="02020603050405020304" pitchFamily="18" charset="0"/>
                <a:cs typeface="Times New Roman" panose="02020603050405020304" pitchFamily="18" charset="0"/>
              </a:rPr>
            </a:br>
            <a:r>
              <a:rPr lang="it-IT" sz="1200" b="1" i="1" dirty="0" smtClean="0">
                <a:latin typeface="Times New Roman" panose="02020603050405020304" pitchFamily="18" charset="0"/>
                <a:cs typeface="Times New Roman" panose="02020603050405020304" pitchFamily="18" charset="0"/>
              </a:rPr>
              <a:t>Inciso</a:t>
            </a:r>
            <a:r>
              <a:rPr lang="it-IT" sz="1200" b="1" dirty="0" smtClean="0">
                <a:latin typeface="Times New Roman" panose="02020603050405020304" pitchFamily="18" charset="0"/>
                <a:cs typeface="Times New Roman" panose="02020603050405020304" pitchFamily="18" charset="0"/>
              </a:rPr>
              <a:t>...: aggiornamento ne «</a:t>
            </a:r>
            <a:r>
              <a:rPr lang="it-IT" sz="1200" b="1" dirty="0" smtClean="0">
                <a:solidFill>
                  <a:srgbClr val="FF0000"/>
                </a:solidFill>
                <a:latin typeface="Times New Roman" panose="02020603050405020304" pitchFamily="18" charset="0"/>
                <a:cs typeface="Times New Roman" panose="02020603050405020304" pitchFamily="18" charset="0"/>
              </a:rPr>
              <a:t>La specie meticcia</a:t>
            </a:r>
            <a:r>
              <a:rPr lang="it-IT" sz="1200" b="1" dirty="0" smtClean="0">
                <a:latin typeface="Times New Roman" panose="02020603050405020304" pitchFamily="18" charset="0"/>
                <a:cs typeface="Times New Roman" panose="02020603050405020304" pitchFamily="18" charset="0"/>
              </a:rPr>
              <a:t>»!)</a:t>
            </a:r>
            <a:endParaRPr lang="it-IT" sz="1200" b="1" dirty="0">
              <a:latin typeface="Times New Roman" panose="02020603050405020304" pitchFamily="18" charset="0"/>
              <a:cs typeface="Times New Roman" panose="02020603050405020304" pitchFamily="18" charset="0"/>
            </a:endParaRPr>
          </a:p>
        </p:txBody>
      </p:sp>
      <p:sp>
        <p:nvSpPr>
          <p:cNvPr id="3" name="Segnaposto testo 2"/>
          <p:cNvSpPr>
            <a:spLocks noGrp="1"/>
          </p:cNvSpPr>
          <p:nvPr>
            <p:ph type="body" idx="1"/>
          </p:nvPr>
        </p:nvSpPr>
        <p:spPr/>
        <p:txBody>
          <a:bodyPr/>
          <a:lstStyle/>
          <a:p>
            <a:endParaRPr lang="it-IT" dirty="0"/>
          </a:p>
        </p:txBody>
      </p:sp>
      <p:sp>
        <p:nvSpPr>
          <p:cNvPr id="7" name="Segnaposto testo 6"/>
          <p:cNvSpPr>
            <a:spLocks noGrp="1"/>
          </p:cNvSpPr>
          <p:nvPr>
            <p:ph type="body" sz="half" idx="3"/>
          </p:nvPr>
        </p:nvSpPr>
        <p:spPr/>
        <p:txBody>
          <a:bodyPr/>
          <a:lstStyle/>
          <a:p>
            <a:endParaRPr lang="it-IT"/>
          </a:p>
        </p:txBody>
      </p:sp>
      <p:pic>
        <p:nvPicPr>
          <p:cNvPr id="6" name="Segnaposto contenuto 5" descr="STORIA DNA.jpg"/>
          <p:cNvPicPr>
            <a:picLocks noGrp="1" noChangeAspect="1"/>
          </p:cNvPicPr>
          <p:nvPr>
            <p:ph sz="quarter" idx="2"/>
          </p:nvPr>
        </p:nvPicPr>
        <p:blipFill>
          <a:blip r:embed="rId3" cstate="print"/>
          <a:stretch>
            <a:fillRect/>
          </a:stretch>
        </p:blipFill>
        <p:spPr>
          <a:xfrm>
            <a:off x="58574" y="1556792"/>
            <a:ext cx="6601658" cy="5112568"/>
          </a:xfrm>
        </p:spPr>
      </p:pic>
      <p:pic>
        <p:nvPicPr>
          <p:cNvPr id="9" name="Segnaposto contenuto 8"/>
          <p:cNvPicPr>
            <a:picLocks noGrp="1" noChangeAspect="1"/>
          </p:cNvPicPr>
          <p:nvPr>
            <p:ph sz="quarter" idx="4"/>
          </p:nvPr>
        </p:nvPicPr>
        <p:blipFill>
          <a:blip r:embed="rId4" cstate="print">
            <a:extLst>
              <a:ext uri="{28A0092B-C50C-407E-A947-70E740481C1C}">
                <a14:useLocalDpi xmlns:a14="http://schemas.microsoft.com/office/drawing/2010/main" val="0"/>
              </a:ext>
            </a:extLst>
          </a:blip>
          <a:stretch>
            <a:fillRect/>
          </a:stretch>
        </p:blipFill>
        <p:spPr>
          <a:xfrm>
            <a:off x="6844680" y="2527269"/>
            <a:ext cx="2160240" cy="3119480"/>
          </a:xfrm>
        </p:spPr>
      </p:pic>
      <p:sp>
        <p:nvSpPr>
          <p:cNvPr id="4" name="Segnaposto piè di pagina 3"/>
          <p:cNvSpPr>
            <a:spLocks noGrp="1"/>
          </p:cNvSpPr>
          <p:nvPr>
            <p:ph type="ftr" sz="quarter" idx="11"/>
          </p:nvPr>
        </p:nvSpPr>
        <p:spPr>
          <a:xfrm>
            <a:off x="58574" y="6597352"/>
            <a:ext cx="5961226" cy="260648"/>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28</a:t>
            </a:fld>
            <a:endParaRPr lang="it-IT"/>
          </a:p>
        </p:txBody>
      </p:sp>
    </p:spTree>
    <p:extLst>
      <p:ext uri="{BB962C8B-B14F-4D97-AF65-F5344CB8AC3E}">
        <p14:creationId xmlns:p14="http://schemas.microsoft.com/office/powerpoint/2010/main" val="2776374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olo 5"/>
          <p:cNvSpPr>
            <a:spLocks noGrp="1"/>
          </p:cNvSpPr>
          <p:nvPr>
            <p:ph type="title"/>
          </p:nvPr>
        </p:nvSpPr>
        <p:spPr>
          <a:xfrm>
            <a:off x="251520" y="44624"/>
            <a:ext cx="8712968" cy="1080120"/>
          </a:xfrm>
        </p:spPr>
        <p:txBody>
          <a:bodyPr/>
          <a:lstStyle/>
          <a:p>
            <a:pPr eaLnBrk="1" hangingPunct="1"/>
            <a:r>
              <a:rPr lang="it-IT" sz="2000" b="1" dirty="0" smtClean="0">
                <a:latin typeface="Times New Roman" panose="02020603050405020304" pitchFamily="18" charset="0"/>
                <a:ea typeface="ヒラギノ角ゴ Pro W3" pitchFamily="-1" charset="-128"/>
                <a:cs typeface="Times New Roman" panose="02020603050405020304" pitchFamily="18" charset="0"/>
              </a:rPr>
              <a:t>Inciso sul «Dialogo della Natura e di un Islandese»: comportamenti diffusi e alleanze per il clima di individui, enti locali, gruppi, Stati ovvero per dire no al carbone e sì a quanto più possibile rinnovabile e circolare, «eco-logico» SUBITO</a:t>
            </a:r>
          </a:p>
        </p:txBody>
      </p:sp>
      <p:sp>
        <p:nvSpPr>
          <p:cNvPr id="62467" name="Segnaposto contenuto 6"/>
          <p:cNvSpPr>
            <a:spLocks noGrp="1"/>
          </p:cNvSpPr>
          <p:nvPr>
            <p:ph idx="1"/>
          </p:nvPr>
        </p:nvSpPr>
        <p:spPr>
          <a:xfrm>
            <a:off x="323528" y="980728"/>
            <a:ext cx="8640960" cy="5040561"/>
          </a:xfrm>
        </p:spPr>
        <p:txBody>
          <a:bodyPr/>
          <a:lstStyle/>
          <a:p>
            <a:pPr algn="ctr" eaLnBrk="1" hangingPunct="1">
              <a:buFontTx/>
              <a:buNone/>
            </a:pPr>
            <a:endParaRPr lang="it-IT" sz="1800" b="1" dirty="0" smtClean="0">
              <a:ea typeface="ヒラギノ角ゴ Pro W3" pitchFamily="-1" charset="-128"/>
            </a:endParaRPr>
          </a:p>
          <a:p>
            <a:pPr algn="ctr" eaLnBrk="1" hangingPunct="1">
              <a:buFontTx/>
              <a:buNone/>
            </a:pPr>
            <a:r>
              <a:rPr lang="it-IT" sz="2200" b="1" dirty="0" smtClean="0">
                <a:latin typeface="Times New Roman" panose="02020603050405020304" pitchFamily="18" charset="0"/>
                <a:ea typeface="ヒラギノ角ゴ Pro W3" pitchFamily="-1" charset="-128"/>
                <a:cs typeface="Times New Roman" panose="02020603050405020304" pitchFamily="18" charset="0"/>
              </a:rPr>
              <a:t>(Leopardi)</a:t>
            </a:r>
            <a:endParaRPr lang="it-IT" sz="2200" b="1" dirty="0">
              <a:latin typeface="Times New Roman" panose="02020603050405020304" pitchFamily="18" charset="0"/>
              <a:ea typeface="ヒラギノ角ゴ Pro W3" pitchFamily="-1" charset="-128"/>
              <a:cs typeface="Times New Roman" panose="02020603050405020304" pitchFamily="18" charset="0"/>
            </a:endParaRPr>
          </a:p>
          <a:p>
            <a:pPr algn="ctr" eaLnBrk="1" hangingPunct="1">
              <a:buFontTx/>
              <a:buNone/>
            </a:pPr>
            <a:r>
              <a:rPr lang="it-IT" sz="2200" b="1" dirty="0" smtClean="0">
                <a:latin typeface="Times New Roman" panose="02020603050405020304" pitchFamily="18" charset="0"/>
                <a:ea typeface="ヒラギノ角ゴ Pro W3" pitchFamily="-1" charset="-128"/>
                <a:cs typeface="Times New Roman" panose="02020603050405020304" pitchFamily="18" charset="0"/>
              </a:rPr>
              <a:t>Natura: </a:t>
            </a:r>
          </a:p>
          <a:p>
            <a:pPr marL="0" indent="0" algn="just" eaLnBrk="1" hangingPunct="1">
              <a:buNone/>
            </a:pPr>
            <a:r>
              <a:rPr lang="it-IT" sz="2000" i="1" dirty="0" smtClean="0">
                <a:latin typeface="Times New Roman" panose="02020603050405020304" pitchFamily="18" charset="0"/>
                <a:ea typeface="ヒラギノ角ゴ Pro W3" pitchFamily="-1" charset="-128"/>
                <a:cs typeface="Times New Roman" panose="02020603050405020304" pitchFamily="18" charset="0"/>
              </a:rPr>
              <a:t>“Immaginavi tu forse che il mondo fosse fatto per causa vostra? Ora sappi che nelle fatture, negli ordini e nelle operazioni mie, trattone pochissime, sempre ebbi ed ho l’intenzione a tutt’altro, che alla felicità degli uomini o all’infelicità. Quando io vi offendo in qualunque modo e con qual si sia mezzo, io non me n’</a:t>
            </a:r>
            <a:r>
              <a:rPr lang="it-IT" sz="2000" i="1" dirty="0" err="1" smtClean="0">
                <a:latin typeface="Times New Roman" panose="02020603050405020304" pitchFamily="18" charset="0"/>
                <a:ea typeface="ヒラギノ角ゴ Pro W3" pitchFamily="-1" charset="-128"/>
                <a:cs typeface="Times New Roman" panose="02020603050405020304" pitchFamily="18" charset="0"/>
              </a:rPr>
              <a:t>avveggo</a:t>
            </a:r>
            <a:r>
              <a:rPr lang="it-IT" sz="2000" i="1" dirty="0" smtClean="0">
                <a:latin typeface="Times New Roman" panose="02020603050405020304" pitchFamily="18" charset="0"/>
                <a:ea typeface="ヒラギノ角ゴ Pro W3" pitchFamily="-1" charset="-128"/>
                <a:cs typeface="Times New Roman" panose="02020603050405020304" pitchFamily="18" charset="0"/>
              </a:rPr>
              <a:t>, se non rarissime volte: come, ordinariamente, se io vi diletto o vi benefico, io non lo so; e non ho fatto, come credete voi, quelle tali cose, o non fo quelle tali azioni, per dilettarvi o giovarvi. E finalmente, se anche mi avvenisse di estinguere tutta la vostra specie, io non me ne avvedrei</a:t>
            </a:r>
          </a:p>
          <a:p>
            <a:pPr marL="0" indent="0" algn="just" eaLnBrk="1" hangingPunct="1">
              <a:buNone/>
            </a:pPr>
            <a:r>
              <a:rPr lang="it-IT" sz="2000" i="1" dirty="0" smtClean="0">
                <a:latin typeface="Times New Roman" panose="02020603050405020304" pitchFamily="18" charset="0"/>
                <a:ea typeface="ヒラギノ角ゴ Pro W3" pitchFamily="-1" charset="-128"/>
                <a:cs typeface="Times New Roman" panose="02020603050405020304" pitchFamily="18" charset="0"/>
              </a:rPr>
              <a:t>“… Tu mostri non aver posto mente che la vita di quest’universo è perpetuo circuito di produzione e distruzione, collegate ambedue tra se di maniera, che ciascheduna serve continuamente all’altra, e alla conservazione del mondo; il quale sempre che cessasse o l’una o l’altra di loro, verrebbe parimente in dissoluzione. Per tanto risulterebbe in suo danno se fosse lui cosa alcuna libera da patimento.”</a:t>
            </a:r>
          </a:p>
        </p:txBody>
      </p:sp>
      <p:sp>
        <p:nvSpPr>
          <p:cNvPr id="37892" name="Segnaposto numero diapositiva 4"/>
          <p:cNvSpPr>
            <a:spLocks noGrp="1"/>
          </p:cNvSpPr>
          <p:nvPr>
            <p:ph type="sldNum" sz="quarter" idx="12"/>
          </p:nvPr>
        </p:nvSpPr>
        <p:spPr/>
        <p:txBody>
          <a:bodyPr/>
          <a:lstStyle/>
          <a:p>
            <a:pPr>
              <a:defRPr/>
            </a:pPr>
            <a:fld id="{ED6F5314-525A-4EF2-80CE-37262A797D8D}" type="slidenum">
              <a:rPr lang="it-IT"/>
              <a:pPr>
                <a:defRPr/>
              </a:pPr>
              <a:t>29</a:t>
            </a:fld>
            <a:endParaRPr lang="it-IT"/>
          </a:p>
        </p:txBody>
      </p:sp>
      <p:sp>
        <p:nvSpPr>
          <p:cNvPr id="5" name="Segnaposto piè di pagina 4"/>
          <p:cNvSpPr>
            <a:spLocks noGrp="1"/>
          </p:cNvSpPr>
          <p:nvPr>
            <p:ph type="ftr" sz="quarter" idx="11"/>
          </p:nvPr>
        </p:nvSpPr>
        <p:spPr>
          <a:xfrm>
            <a:off x="107504" y="6492875"/>
            <a:ext cx="3245296" cy="365125"/>
          </a:xfrm>
        </p:spPr>
        <p:txBody>
          <a:bodyPr/>
          <a:lstStyle/>
          <a:p>
            <a:pPr>
              <a:defRPr/>
            </a:pPr>
            <a:r>
              <a:rPr lang="it-IT" sz="1000" dirty="0" smtClean="0"/>
              <a:t>Calzolaio </a:t>
            </a:r>
            <a:r>
              <a:rPr lang="it-IT" sz="1000" dirty="0" smtClean="0"/>
              <a:t>2022</a:t>
            </a:r>
            <a:endParaRPr lang="it-IT" sz="1000" dirty="0"/>
          </a:p>
        </p:txBody>
      </p:sp>
    </p:spTree>
    <p:extLst>
      <p:ext uri="{BB962C8B-B14F-4D97-AF65-F5344CB8AC3E}">
        <p14:creationId xmlns:p14="http://schemas.microsoft.com/office/powerpoint/2010/main" val="122915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9144000" cy="692696"/>
          </a:xfrm>
        </p:spPr>
        <p:txBody>
          <a:bodyPr/>
          <a:lstStyle/>
          <a:p>
            <a:r>
              <a:rPr lang="it-IT" sz="3600" b="1" dirty="0">
                <a:latin typeface="Times New Roman" panose="02020603050405020304" pitchFamily="18" charset="0"/>
                <a:cs typeface="Times New Roman" panose="02020603050405020304" pitchFamily="18" charset="0"/>
              </a:rPr>
              <a:t>Q</a:t>
            </a:r>
            <a:r>
              <a:rPr lang="it-IT" sz="3600" b="1" dirty="0" smtClean="0">
                <a:latin typeface="Times New Roman" panose="02020603050405020304" pitchFamily="18" charset="0"/>
                <a:cs typeface="Times New Roman" panose="02020603050405020304" pitchFamily="18" charset="0"/>
              </a:rPr>
              <a:t>uanto è importante la libertà di movimento!</a:t>
            </a:r>
            <a:endParaRPr lang="it-IT" sz="3600" b="1" dirty="0">
              <a:latin typeface="Times New Roman" panose="02020603050405020304" pitchFamily="18" charset="0"/>
              <a:cs typeface="Times New Roman" panose="02020603050405020304" pitchFamily="18" charset="0"/>
            </a:endParaRPr>
          </a:p>
        </p:txBody>
      </p:sp>
      <p:sp>
        <p:nvSpPr>
          <p:cNvPr id="3" name="Segnaposto contenuto 2"/>
          <p:cNvSpPr>
            <a:spLocks noGrp="1"/>
          </p:cNvSpPr>
          <p:nvPr>
            <p:ph idx="1"/>
          </p:nvPr>
        </p:nvSpPr>
        <p:spPr>
          <a:xfrm>
            <a:off x="0" y="764704"/>
            <a:ext cx="9144000" cy="5956771"/>
          </a:xfrm>
        </p:spPr>
        <p:txBody>
          <a:bodyPr/>
          <a:lstStyle/>
          <a:p>
            <a:pPr algn="just"/>
            <a:r>
              <a:rPr lang="it-IT" sz="2000" dirty="0" smtClean="0">
                <a:latin typeface="Times New Roman" panose="02020603050405020304" pitchFamily="18" charset="0"/>
                <a:cs typeface="Times New Roman" panose="02020603050405020304" pitchFamily="18" charset="0"/>
              </a:rPr>
              <a:t>Da un paio d’anni abbiamo </a:t>
            </a:r>
            <a:r>
              <a:rPr lang="it-IT" sz="2000" dirty="0">
                <a:latin typeface="Times New Roman" panose="02020603050405020304" pitchFamily="18" charset="0"/>
                <a:cs typeface="Times New Roman" panose="02020603050405020304" pitchFamily="18" charset="0"/>
              </a:rPr>
              <a:t>poca </a:t>
            </a:r>
            <a:r>
              <a:rPr lang="it-IT" sz="2000" i="1" dirty="0">
                <a:latin typeface="Times New Roman" panose="02020603050405020304" pitchFamily="18" charset="0"/>
                <a:cs typeface="Times New Roman" panose="02020603050405020304" pitchFamily="18" charset="0"/>
              </a:rPr>
              <a:t>libertà di movimento</a:t>
            </a:r>
            <a:r>
              <a:rPr lang="it-IT" sz="2000" dirty="0">
                <a:latin typeface="Times New Roman" panose="02020603050405020304" pitchFamily="18" charset="0"/>
                <a:cs typeface="Times New Roman" panose="02020603050405020304" pitchFamily="18" charset="0"/>
              </a:rPr>
              <a:t> e forse possiamo comprendere meglio quanto potersi muovere con una maggiore relativa libertà sia decisivo per la nostra vita, individuale e collettiva, per quanti più umani possibile, per quanto più tempo possibile, in quanti più luoghi possibile, con quanti più mezzi a disposizione possibile. </a:t>
            </a:r>
            <a:endParaRPr lang="it-IT" sz="2000" dirty="0" smtClean="0">
              <a:latin typeface="Times New Roman" panose="02020603050405020304" pitchFamily="18" charset="0"/>
              <a:cs typeface="Times New Roman" panose="02020603050405020304" pitchFamily="18" charset="0"/>
            </a:endParaRPr>
          </a:p>
          <a:p>
            <a:pPr algn="just"/>
            <a:r>
              <a:rPr lang="it-IT" sz="2000" dirty="0" smtClean="0">
                <a:latin typeface="Times New Roman" panose="02020603050405020304" pitchFamily="18" charset="0"/>
                <a:cs typeface="Times New Roman" panose="02020603050405020304" pitchFamily="18" charset="0"/>
              </a:rPr>
              <a:t>L’articolo </a:t>
            </a:r>
            <a:r>
              <a:rPr lang="it-IT" sz="2000" dirty="0">
                <a:latin typeface="Times New Roman" panose="02020603050405020304" pitchFamily="18" charset="0"/>
                <a:cs typeface="Times New Roman" panose="02020603050405020304" pitchFamily="18" charset="0"/>
              </a:rPr>
              <a:t>13 della </a:t>
            </a:r>
            <a:r>
              <a:rPr lang="it-IT" sz="2000" i="1" dirty="0">
                <a:latin typeface="Times New Roman" panose="02020603050405020304" pitchFamily="18" charset="0"/>
                <a:cs typeface="Times New Roman" panose="02020603050405020304" pitchFamily="18" charset="0"/>
              </a:rPr>
              <a:t>Dichiarazione Universale dei Diritti Umani</a:t>
            </a:r>
            <a:r>
              <a:rPr lang="it-IT" sz="2000" dirty="0">
                <a:latin typeface="Times New Roman" panose="02020603050405020304" pitchFamily="18" charset="0"/>
                <a:cs typeface="Times New Roman" panose="02020603050405020304" pitchFamily="18" charset="0"/>
              </a:rPr>
              <a:t> riguarda il movimento dentro e fra gli Stati e stabilisce questi principi giuridici: “Ognuno ha diritto alla libertà di movimento e di residenza entro i confini di ogni nazione. Ognuno ha il diritto di lasciare qualsiasi paese, incluso il proprio, e di ritornare nel proprio paese.” Il primo comma determina una libertà individuale e collettiva di migrazione interna al singolo Stato nazionale e, poi, con l’articolo 29 si precisa che eventuali limitazioni devono essere stabilite dalla legge per rispettare eventuali diritti e libertà di altri. </a:t>
            </a:r>
            <a:endParaRPr lang="it-IT" sz="2000" dirty="0" smtClean="0">
              <a:latin typeface="Times New Roman" panose="02020603050405020304" pitchFamily="18" charset="0"/>
              <a:cs typeface="Times New Roman" panose="02020603050405020304" pitchFamily="18" charset="0"/>
            </a:endParaRPr>
          </a:p>
          <a:p>
            <a:pPr algn="just"/>
            <a:r>
              <a:rPr lang="it-IT" sz="2000" dirty="0" smtClean="0">
                <a:latin typeface="Times New Roman" panose="02020603050405020304" pitchFamily="18" charset="0"/>
                <a:cs typeface="Times New Roman" panose="02020603050405020304" pitchFamily="18" charset="0"/>
              </a:rPr>
              <a:t>L’articolo </a:t>
            </a:r>
            <a:r>
              <a:rPr lang="it-IT" sz="2000" dirty="0">
                <a:latin typeface="Times New Roman" panose="02020603050405020304" pitchFamily="18" charset="0"/>
                <a:cs typeface="Times New Roman" panose="02020603050405020304" pitchFamily="18" charset="0"/>
              </a:rPr>
              <a:t>16 della </a:t>
            </a:r>
            <a:r>
              <a:rPr lang="it-IT" sz="2000" i="1" dirty="0">
                <a:latin typeface="Times New Roman" panose="02020603050405020304" pitchFamily="18" charset="0"/>
                <a:cs typeface="Times New Roman" panose="02020603050405020304" pitchFamily="18" charset="0"/>
              </a:rPr>
              <a:t>Costituzione Italiana</a:t>
            </a:r>
            <a:r>
              <a:rPr lang="it-IT" sz="2000" dirty="0">
                <a:latin typeface="Times New Roman" panose="02020603050405020304" pitchFamily="18" charset="0"/>
                <a:cs typeface="Times New Roman" panose="02020603050405020304" pitchFamily="18" charset="0"/>
              </a:rPr>
              <a:t> fissa norme analoghe: “Ogni cittadino può circolare e soggiornare liberamente in qualsiasi parte del territorio nazionale, salvo le limitazioni che la legge stabilisce in via generale per motivi di sanità o di sicurezza. Nessuna restrizione può essere determinata da ragioni politiche”. </a:t>
            </a:r>
            <a:endParaRPr lang="it-IT" sz="2000" dirty="0" smtClean="0">
              <a:latin typeface="Times New Roman" panose="02020603050405020304" pitchFamily="18" charset="0"/>
              <a:cs typeface="Times New Roman" panose="02020603050405020304" pitchFamily="18" charset="0"/>
            </a:endParaRPr>
          </a:p>
        </p:txBody>
      </p:sp>
      <p:sp>
        <p:nvSpPr>
          <p:cNvPr id="4" name="Segnaposto piè di pagina 3"/>
          <p:cNvSpPr>
            <a:spLocks noGrp="1"/>
          </p:cNvSpPr>
          <p:nvPr>
            <p:ph type="ftr" sz="quarter" idx="11"/>
          </p:nvPr>
        </p:nvSpPr>
        <p:spPr>
          <a:xfrm>
            <a:off x="179512" y="6356350"/>
            <a:ext cx="5840288" cy="501650"/>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3</a:t>
            </a:fld>
            <a:endParaRPr lang="it-IT" dirty="0"/>
          </a:p>
        </p:txBody>
      </p:sp>
    </p:spTree>
    <p:extLst>
      <p:ext uri="{BB962C8B-B14F-4D97-AF65-F5344CB8AC3E}">
        <p14:creationId xmlns:p14="http://schemas.microsoft.com/office/powerpoint/2010/main" val="386617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olo 1"/>
          <p:cNvSpPr>
            <a:spLocks noGrp="1"/>
          </p:cNvSpPr>
          <p:nvPr>
            <p:ph type="title"/>
          </p:nvPr>
        </p:nvSpPr>
        <p:spPr>
          <a:xfrm>
            <a:off x="179512" y="908720"/>
            <a:ext cx="8712968" cy="1584176"/>
          </a:xfrm>
          <a:solidFill>
            <a:schemeClr val="bg2"/>
          </a:solidFill>
          <a:ln>
            <a:noFill/>
          </a:ln>
        </p:spPr>
        <p:txBody>
          <a:bodyPr/>
          <a:lstStyle/>
          <a:p>
            <a:pPr algn="ctr" eaLnBrk="1" hangingPunct="1">
              <a:defRPr/>
            </a:pPr>
            <a:r>
              <a:rPr lang="it-IT" dirty="0">
                <a:hlinkClick r:id="rId2"/>
              </a:rPr>
              <a:t>calzolaiov@gmail.com</a:t>
            </a:r>
            <a:r>
              <a:rPr lang="it-IT" sz="3200" b="1"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t/>
            </a:r>
            <a:br>
              <a:rPr lang="it-IT" sz="3200" b="1" dirty="0" smtClean="0">
                <a:solidFill>
                  <a:srgbClr val="FF0000"/>
                </a:solidFill>
                <a:latin typeface="Times New Roman" panose="02020603050405020304" pitchFamily="18" charset="0"/>
                <a:ea typeface="ヒラギノ角ゴ Pro W3" pitchFamily="-1" charset="-128"/>
                <a:cs typeface="Times New Roman" panose="02020603050405020304" pitchFamily="18" charset="0"/>
              </a:rPr>
            </a:br>
            <a:r>
              <a:rPr lang="it-IT" sz="3200" b="1" dirty="0" smtClean="0">
                <a:latin typeface="Times New Roman" panose="02020603050405020304" pitchFamily="18" charset="0"/>
                <a:ea typeface="ヒラギノ角ゴ Pro W3" pitchFamily="-1" charset="-128"/>
                <a:cs typeface="Times New Roman" panose="02020603050405020304" pitchFamily="18" charset="0"/>
              </a:rPr>
              <a:t>consultare anche pagine </a:t>
            </a:r>
            <a:r>
              <a:rPr lang="it-IT" sz="3200" b="1" dirty="0" err="1" smtClean="0">
                <a:latin typeface="Times New Roman" panose="02020603050405020304" pitchFamily="18" charset="0"/>
                <a:ea typeface="ヒラギノ角ゴ Pro W3" pitchFamily="-1" charset="-128"/>
                <a:cs typeface="Times New Roman" panose="02020603050405020304" pitchFamily="18" charset="0"/>
              </a:rPr>
              <a:t>fb</a:t>
            </a:r>
            <a:r>
              <a:rPr lang="it-IT" sz="3200" b="1" dirty="0" smtClean="0">
                <a:latin typeface="Times New Roman" panose="02020603050405020304" pitchFamily="18" charset="0"/>
                <a:ea typeface="ヒラギノ角ゴ Pro W3" pitchFamily="-1" charset="-128"/>
                <a:cs typeface="Times New Roman" panose="02020603050405020304" pitchFamily="18" charset="0"/>
              </a:rPr>
              <a:t> «Libertà di migrare</a:t>
            </a:r>
            <a:r>
              <a:rPr lang="it-IT" sz="3200" b="1" dirty="0" smtClean="0">
                <a:latin typeface="Times New Roman" panose="02020603050405020304" pitchFamily="18" charset="0"/>
                <a:ea typeface="ヒラギノ角ゴ Pro W3" pitchFamily="-1" charset="-128"/>
                <a:cs typeface="Times New Roman" panose="02020603050405020304" pitchFamily="18" charset="0"/>
              </a:rPr>
              <a:t>»,  </a:t>
            </a:r>
            <a:r>
              <a:rPr lang="it-IT" sz="3200" b="1" dirty="0" smtClean="0">
                <a:latin typeface="Times New Roman" panose="02020603050405020304" pitchFamily="18" charset="0"/>
                <a:ea typeface="ヒラギノ角ゴ Pro W3" pitchFamily="-1" charset="-128"/>
                <a:cs typeface="Times New Roman" panose="02020603050405020304" pitchFamily="18" charset="0"/>
              </a:rPr>
              <a:t>«Una specie meticcia</a:t>
            </a:r>
            <a:r>
              <a:rPr lang="it-IT" sz="3200" b="1" dirty="0" smtClean="0">
                <a:latin typeface="Times New Roman" panose="02020603050405020304" pitchFamily="18" charset="0"/>
                <a:ea typeface="ヒラギノ角ゴ Pro W3" pitchFamily="-1" charset="-128"/>
                <a:cs typeface="Times New Roman" panose="02020603050405020304" pitchFamily="18" charset="0"/>
              </a:rPr>
              <a:t>» e «Isole carcere»</a:t>
            </a:r>
            <a:r>
              <a:rPr lang="it-IT" sz="2400" b="1" dirty="0" smtClean="0">
                <a:solidFill>
                  <a:srgbClr val="0070C0"/>
                </a:solidFill>
                <a:ea typeface="ヒラギノ角ゴ Pro W3" pitchFamily="-1" charset="-128"/>
              </a:rPr>
              <a:t/>
            </a:r>
            <a:br>
              <a:rPr lang="it-IT" sz="2400" b="1" dirty="0" smtClean="0">
                <a:solidFill>
                  <a:srgbClr val="0070C0"/>
                </a:solidFill>
                <a:ea typeface="ヒラギノ角ゴ Pro W3" pitchFamily="-1" charset="-128"/>
              </a:rPr>
            </a:br>
            <a:r>
              <a:rPr lang="it-IT" sz="2400" b="1" dirty="0" smtClean="0">
                <a:ea typeface="ヒラギノ角ゴ Pro W3" pitchFamily="-1" charset="-128"/>
              </a:rPr>
              <a:t> </a:t>
            </a:r>
          </a:p>
        </p:txBody>
      </p:sp>
      <p:sp>
        <p:nvSpPr>
          <p:cNvPr id="60420" name="Segnaposto numero diapositiva 3"/>
          <p:cNvSpPr>
            <a:spLocks noGrp="1"/>
          </p:cNvSpPr>
          <p:nvPr>
            <p:ph type="sldNum" sz="quarter" idx="12"/>
          </p:nvPr>
        </p:nvSpPr>
        <p:spPr/>
        <p:txBody>
          <a:bodyPr/>
          <a:lstStyle/>
          <a:p>
            <a:pPr>
              <a:defRPr/>
            </a:pPr>
            <a:fld id="{56C989C5-087F-412E-B598-3BB9F7145439}" type="slidenum">
              <a:rPr lang="it-IT"/>
              <a:pPr>
                <a:defRPr/>
              </a:pPr>
              <a:t>30</a:t>
            </a:fld>
            <a:endParaRPr lang="it-IT"/>
          </a:p>
        </p:txBody>
      </p:sp>
      <p:pic>
        <p:nvPicPr>
          <p:cNvPr id="65540" name="Segnaposto contenuto 5" descr="safe_image.jpg"/>
          <p:cNvPicPr>
            <a:picLocks noGrp="1" noChangeAspect="1"/>
          </p:cNvPicPr>
          <p:nvPr>
            <p:ph idx="1"/>
          </p:nvPr>
        </p:nvPicPr>
        <p:blipFill>
          <a:blip r:embed="rId3" cstate="print"/>
          <a:srcRect/>
          <a:stretch>
            <a:fillRect/>
          </a:stretch>
        </p:blipFill>
        <p:spPr>
          <a:xfrm>
            <a:off x="2987824" y="2924944"/>
            <a:ext cx="3009900" cy="3235325"/>
          </a:xfrm>
        </p:spPr>
      </p:pic>
      <p:sp>
        <p:nvSpPr>
          <p:cNvPr id="5" name="Segnaposto piè di pagina 4"/>
          <p:cNvSpPr>
            <a:spLocks noGrp="1"/>
          </p:cNvSpPr>
          <p:nvPr>
            <p:ph type="ftr" sz="quarter" idx="11"/>
          </p:nvPr>
        </p:nvSpPr>
        <p:spPr>
          <a:xfrm>
            <a:off x="0" y="6492875"/>
            <a:ext cx="3352800" cy="365125"/>
          </a:xfrm>
        </p:spPr>
        <p:txBody>
          <a:bodyPr/>
          <a:lstStyle/>
          <a:p>
            <a:pPr>
              <a:defRPr/>
            </a:pPr>
            <a:r>
              <a:rPr lang="it-IT" sz="1000" dirty="0" smtClean="0"/>
              <a:t>Calzolaio </a:t>
            </a:r>
            <a:r>
              <a:rPr lang="it-IT" sz="1000" dirty="0" smtClean="0"/>
              <a:t>2022</a:t>
            </a:r>
            <a:endParaRPr lang="it-IT" sz="1000" dirty="0"/>
          </a:p>
        </p:txBody>
      </p:sp>
    </p:spTree>
    <p:extLst>
      <p:ext uri="{BB962C8B-B14F-4D97-AF65-F5344CB8AC3E}">
        <p14:creationId xmlns:p14="http://schemas.microsoft.com/office/powerpoint/2010/main" val="2153314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9144000" cy="556171"/>
          </a:xfrm>
        </p:spPr>
        <p:txBody>
          <a:bodyPr/>
          <a:lstStyle/>
          <a:p>
            <a:r>
              <a:rPr lang="it-IT" sz="3600" b="1" dirty="0" smtClean="0">
                <a:latin typeface="Times New Roman" panose="02020603050405020304" pitchFamily="18" charset="0"/>
                <a:cs typeface="Times New Roman" panose="02020603050405020304" pitchFamily="18" charset="0"/>
              </a:rPr>
              <a:t>Libertà di movimento e libertà di migrazione</a:t>
            </a:r>
            <a:endParaRPr lang="it-IT" sz="3600" b="1" dirty="0">
              <a:latin typeface="Times New Roman" panose="02020603050405020304" pitchFamily="18" charset="0"/>
              <a:cs typeface="Times New Roman" panose="02020603050405020304" pitchFamily="18" charset="0"/>
            </a:endParaRPr>
          </a:p>
        </p:txBody>
      </p:sp>
      <p:sp>
        <p:nvSpPr>
          <p:cNvPr id="3" name="Segnaposto contenuto 2"/>
          <p:cNvSpPr>
            <a:spLocks noGrp="1"/>
          </p:cNvSpPr>
          <p:nvPr>
            <p:ph idx="1"/>
          </p:nvPr>
        </p:nvSpPr>
        <p:spPr>
          <a:xfrm>
            <a:off x="0" y="620688"/>
            <a:ext cx="9144000" cy="6100788"/>
          </a:xfrm>
        </p:spPr>
        <p:txBody>
          <a:bodyPr/>
          <a:lstStyle/>
          <a:p>
            <a:pPr algn="just"/>
            <a:r>
              <a:rPr lang="it-IT" sz="2000" dirty="0">
                <a:latin typeface="Times New Roman" panose="02020603050405020304" pitchFamily="18" charset="0"/>
                <a:cs typeface="Times New Roman" panose="02020603050405020304" pitchFamily="18" charset="0"/>
              </a:rPr>
              <a:t>Il secondo comma della Dichiarazione Universale determina, inoltre, una libertà individuale e collettiva di migrazione esterna e generale, come andata, come ritorno, come andata senza ritorno, come andata con ritorno. Libertà di partire, diritto di restare. Diritti umani in patria, libertà di migrare altrove</a:t>
            </a:r>
            <a:r>
              <a:rPr lang="it-IT" sz="2000" dirty="0" smtClean="0">
                <a:latin typeface="Times New Roman" panose="02020603050405020304" pitchFamily="18" charset="0"/>
                <a:cs typeface="Times New Roman" panose="02020603050405020304" pitchFamily="18" charset="0"/>
              </a:rPr>
              <a:t>. Ci torneremo più avanti. </a:t>
            </a:r>
          </a:p>
          <a:p>
            <a:pPr algn="just"/>
            <a:r>
              <a:rPr lang="it-IT" sz="2000" dirty="0" smtClean="0">
                <a:latin typeface="Times New Roman" panose="02020603050405020304" pitchFamily="18" charset="0"/>
                <a:cs typeface="Times New Roman" panose="02020603050405020304" pitchFamily="18" charset="0"/>
              </a:rPr>
              <a:t>Una </a:t>
            </a:r>
            <a:r>
              <a:rPr lang="it-IT" sz="2000" dirty="0">
                <a:latin typeface="Times New Roman" panose="02020603050405020304" pitchFamily="18" charset="0"/>
                <a:cs typeface="Times New Roman" panose="02020603050405020304" pitchFamily="18" charset="0"/>
              </a:rPr>
              <a:t>migrazione forzata così come un divieto di movimento sono di norma arbitrari e vietati, transitoriamente ammissibili solo in casi eccezionali. Non è riconoscimento solo di antichi diritti civili ma anche di recenti conoscenze </a:t>
            </a:r>
            <a:r>
              <a:rPr lang="it-IT" sz="2000" dirty="0" err="1">
                <a:latin typeface="Times New Roman" panose="02020603050405020304" pitchFamily="18" charset="0"/>
                <a:cs typeface="Times New Roman" panose="02020603050405020304" pitchFamily="18" charset="0"/>
              </a:rPr>
              <a:t>neuroscientifiche</a:t>
            </a:r>
            <a:r>
              <a:rPr lang="it-IT" sz="2000" dirty="0">
                <a:latin typeface="Times New Roman" panose="02020603050405020304" pitchFamily="18" charset="0"/>
                <a:cs typeface="Times New Roman" panose="02020603050405020304" pitchFamily="18" charset="0"/>
              </a:rPr>
              <a:t>. Come ormai si è scoperto, la mente umana si fonda sul movimento. </a:t>
            </a:r>
            <a:endParaRPr lang="it-IT" sz="2000" dirty="0" smtClean="0">
              <a:latin typeface="Times New Roman" panose="02020603050405020304" pitchFamily="18" charset="0"/>
              <a:cs typeface="Times New Roman" panose="02020603050405020304" pitchFamily="18" charset="0"/>
            </a:endParaRPr>
          </a:p>
          <a:p>
            <a:pPr algn="just"/>
            <a:r>
              <a:rPr lang="it-IT" sz="2000" dirty="0" smtClean="0">
                <a:latin typeface="Times New Roman" panose="02020603050405020304" pitchFamily="18" charset="0"/>
                <a:cs typeface="Times New Roman" panose="02020603050405020304" pitchFamily="18" charset="0"/>
              </a:rPr>
              <a:t>Il </a:t>
            </a:r>
            <a:r>
              <a:rPr lang="it-IT" sz="2000" dirty="0">
                <a:latin typeface="Times New Roman" panose="02020603050405020304" pitchFamily="18" charset="0"/>
                <a:cs typeface="Times New Roman" panose="02020603050405020304" pitchFamily="18" charset="0"/>
              </a:rPr>
              <a:t>movimento è all’origine e ha un ruolo fondamentale e basilare nello sviluppo della cognizione e della conoscenza. La mente (cervello più corpo) non si limita a pianificare i movimenti, è “formata” dai movimenti. Le nostre </a:t>
            </a:r>
            <a:r>
              <a:rPr lang="it-IT" sz="2000" b="1" dirty="0">
                <a:latin typeface="Times New Roman" panose="02020603050405020304" pitchFamily="18" charset="0"/>
                <a:cs typeface="Times New Roman" panose="02020603050405020304" pitchFamily="18" charset="0"/>
              </a:rPr>
              <a:t>capacità cognitive </a:t>
            </a:r>
            <a:r>
              <a:rPr lang="it-IT" sz="2000" dirty="0">
                <a:latin typeface="Times New Roman" panose="02020603050405020304" pitchFamily="18" charset="0"/>
                <a:cs typeface="Times New Roman" panose="02020603050405020304" pitchFamily="18" charset="0"/>
              </a:rPr>
              <a:t>così come il nostro stesso essere sociali sono, a ben vedere, figli soprattutto dei nostri </a:t>
            </a:r>
            <a:r>
              <a:rPr lang="it-IT" sz="2000" dirty="0" smtClean="0">
                <a:latin typeface="Times New Roman" panose="02020603050405020304" pitchFamily="18" charset="0"/>
                <a:cs typeface="Times New Roman" panose="02020603050405020304" pitchFamily="18" charset="0"/>
              </a:rPr>
              <a:t>arti, del nostro essere divenuti bipedi con le prime specie del genere </a:t>
            </a:r>
            <a:r>
              <a:rPr lang="it-IT" sz="2000" i="1" dirty="0" smtClean="0">
                <a:latin typeface="Times New Roman" panose="02020603050405020304" pitchFamily="18" charset="0"/>
                <a:cs typeface="Times New Roman" panose="02020603050405020304" pitchFamily="18" charset="0"/>
              </a:rPr>
              <a:t>Homo</a:t>
            </a:r>
            <a:r>
              <a:rPr lang="it-IT" sz="2000" dirty="0" smtClean="0">
                <a:latin typeface="Times New Roman" panose="02020603050405020304" pitchFamily="18" charset="0"/>
                <a:cs typeface="Times New Roman" panose="02020603050405020304" pitchFamily="18" charset="0"/>
              </a:rPr>
              <a:t> e, da bipedi, del nostro esserci diffusi dall’Africa in altri continenti, e, da umani </a:t>
            </a:r>
            <a:r>
              <a:rPr lang="it-IT" sz="2000" i="1" dirty="0" smtClean="0">
                <a:latin typeface="Times New Roman" panose="02020603050405020304" pitchFamily="18" charset="0"/>
                <a:cs typeface="Times New Roman" panose="02020603050405020304" pitchFamily="18" charset="0"/>
              </a:rPr>
              <a:t>sapiens</a:t>
            </a:r>
            <a:r>
              <a:rPr lang="it-IT" sz="2000" dirty="0" smtClean="0">
                <a:latin typeface="Times New Roman" panose="02020603050405020304" pitchFamily="18" charset="0"/>
                <a:cs typeface="Times New Roman" panose="02020603050405020304" pitchFamily="18" charset="0"/>
              </a:rPr>
              <a:t>, dell’essere divenuti cosmopoliti e meticci. </a:t>
            </a:r>
            <a:r>
              <a:rPr lang="it-IT" sz="2000" dirty="0" smtClean="0">
                <a:latin typeface="Times New Roman" panose="02020603050405020304" pitchFamily="18" charset="0"/>
                <a:cs typeface="Times New Roman" panose="02020603050405020304" pitchFamily="18" charset="0"/>
              </a:rPr>
              <a:t>Il </a:t>
            </a:r>
            <a:r>
              <a:rPr lang="it-IT" sz="2000" dirty="0" err="1" smtClean="0">
                <a:latin typeface="Times New Roman" panose="02020603050405020304" pitchFamily="18" charset="0"/>
                <a:cs typeface="Times New Roman" panose="02020603050405020304" pitchFamily="18" charset="0"/>
              </a:rPr>
              <a:t>bipedismo</a:t>
            </a:r>
            <a:r>
              <a:rPr lang="it-IT" sz="2000" dirty="0" smtClean="0">
                <a:latin typeface="Times New Roman" panose="02020603050405020304" pitchFamily="18" charset="0"/>
                <a:cs typeface="Times New Roman" panose="02020603050405020304" pitchFamily="18" charset="0"/>
              </a:rPr>
              <a:t> viene prima ed è forse una delle cause della successiva crescita cerebrale. Ovviamente non ogni movimento è una migrazione (un cambio di residenza). </a:t>
            </a:r>
          </a:p>
          <a:p>
            <a:pPr algn="just"/>
            <a:r>
              <a:rPr lang="it-IT" sz="2000" dirty="0" smtClean="0">
                <a:latin typeface="Times New Roman" panose="02020603050405020304" pitchFamily="18" charset="0"/>
                <a:cs typeface="Times New Roman" panose="02020603050405020304" pitchFamily="18" charset="0"/>
              </a:rPr>
              <a:t>Consiglio di </a:t>
            </a:r>
            <a:r>
              <a:rPr lang="it-IT" sz="2000" dirty="0" smtClean="0">
                <a:latin typeface="Times New Roman" panose="02020603050405020304" pitchFamily="18" charset="0"/>
                <a:cs typeface="Times New Roman" panose="02020603050405020304" pitchFamily="18" charset="0"/>
              </a:rPr>
              <a:t>tener sempre presente </a:t>
            </a:r>
            <a:r>
              <a:rPr lang="it-IT" sz="2000" dirty="0" smtClean="0">
                <a:latin typeface="Times New Roman" panose="02020603050405020304" pitchFamily="18" charset="0"/>
                <a:cs typeface="Times New Roman" panose="02020603050405020304" pitchFamily="18" charset="0"/>
              </a:rPr>
              <a:t>una prospettiva evoluzionistica globale.</a:t>
            </a:r>
          </a:p>
        </p:txBody>
      </p:sp>
      <p:sp>
        <p:nvSpPr>
          <p:cNvPr id="4" name="Segnaposto piè di pagina 3"/>
          <p:cNvSpPr>
            <a:spLocks noGrp="1"/>
          </p:cNvSpPr>
          <p:nvPr>
            <p:ph type="ftr" sz="quarter" idx="11"/>
          </p:nvPr>
        </p:nvSpPr>
        <p:spPr>
          <a:xfrm>
            <a:off x="179512" y="6356350"/>
            <a:ext cx="5840288" cy="501650"/>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4</a:t>
            </a:fld>
            <a:endParaRPr lang="it-IT" dirty="0"/>
          </a:p>
        </p:txBody>
      </p:sp>
    </p:spTree>
    <p:extLst>
      <p:ext uri="{BB962C8B-B14F-4D97-AF65-F5344CB8AC3E}">
        <p14:creationId xmlns:p14="http://schemas.microsoft.com/office/powerpoint/2010/main" val="5450496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
            <a:ext cx="9144000" cy="548680"/>
          </a:xfrm>
        </p:spPr>
        <p:txBody>
          <a:bodyPr/>
          <a:lstStyle/>
          <a:p>
            <a:r>
              <a:rPr lang="it-IT" sz="2800" b="1" dirty="0" smtClean="0">
                <a:latin typeface="Times New Roman" panose="02020603050405020304" pitchFamily="18" charset="0"/>
                <a:cs typeface="Times New Roman" panose="02020603050405020304" pitchFamily="18" charset="0"/>
              </a:rPr>
              <a:t>Ben prima di sei milioni di anni fa …</a:t>
            </a:r>
            <a:endParaRPr lang="it-IT" sz="2800" b="1" dirty="0">
              <a:latin typeface="Times New Roman" panose="02020603050405020304" pitchFamily="18" charset="0"/>
              <a:cs typeface="Times New Roman" panose="02020603050405020304" pitchFamily="18" charset="0"/>
            </a:endParaRPr>
          </a:p>
        </p:txBody>
      </p:sp>
      <p:sp>
        <p:nvSpPr>
          <p:cNvPr id="3" name="Segnaposto contenuto 2"/>
          <p:cNvSpPr>
            <a:spLocks noGrp="1"/>
          </p:cNvSpPr>
          <p:nvPr>
            <p:ph sz="half" idx="1"/>
          </p:nvPr>
        </p:nvSpPr>
        <p:spPr>
          <a:xfrm>
            <a:off x="0" y="620688"/>
            <a:ext cx="9144000" cy="6048672"/>
          </a:xfrm>
        </p:spPr>
        <p:txBody>
          <a:bodyPr/>
          <a:lstStyle/>
          <a:p>
            <a:pPr algn="just"/>
            <a:r>
              <a:rPr lang="it-IT" sz="2000" dirty="0" smtClean="0">
                <a:latin typeface="Times New Roman" panose="02020603050405020304" pitchFamily="18" charset="0"/>
                <a:cs typeface="Times New Roman" panose="02020603050405020304" pitchFamily="18" charset="0"/>
              </a:rPr>
              <a:t>Senza tralasciare ere geologiche ed ere glaciali, Pangea e continenti attuali (circa 200 milioni di anni), grandi estinzioni e dinosauri (260-65) … da centinaia di milioni di anni fa per </a:t>
            </a:r>
            <a:r>
              <a:rPr lang="it-IT" sz="2000" i="1" dirty="0" smtClean="0">
                <a:latin typeface="Times New Roman" panose="02020603050405020304" pitchFamily="18" charset="0"/>
                <a:cs typeface="Times New Roman" panose="02020603050405020304" pitchFamily="18" charset="0"/>
              </a:rPr>
              <a:t>le piante </a:t>
            </a:r>
            <a:r>
              <a:rPr lang="it-IT" sz="2000" dirty="0" smtClean="0">
                <a:latin typeface="Times New Roman" panose="02020603050405020304" pitchFamily="18" charset="0"/>
                <a:cs typeface="Times New Roman" panose="02020603050405020304" pitchFamily="18" charset="0"/>
              </a:rPr>
              <a:t>…</a:t>
            </a:r>
          </a:p>
          <a:p>
            <a:pPr algn="just"/>
            <a:r>
              <a:rPr lang="it-IT" sz="2000" dirty="0" smtClean="0">
                <a:latin typeface="Times New Roman" panose="02020603050405020304" pitchFamily="18" charset="0"/>
                <a:cs typeface="Times New Roman" panose="02020603050405020304" pitchFamily="18" charset="0"/>
              </a:rPr>
              <a:t>… almeno da </a:t>
            </a:r>
            <a:r>
              <a:rPr lang="it-IT" sz="2000" i="1" dirty="0" smtClean="0">
                <a:latin typeface="Times New Roman" panose="02020603050405020304" pitchFamily="18" charset="0"/>
                <a:cs typeface="Times New Roman" panose="02020603050405020304" pitchFamily="18" charset="0"/>
              </a:rPr>
              <a:t>65 milioni di anni fa </a:t>
            </a:r>
            <a:r>
              <a:rPr lang="it-IT" sz="2000" dirty="0" smtClean="0">
                <a:latin typeface="Times New Roman" panose="02020603050405020304" pitchFamily="18" charset="0"/>
                <a:cs typeface="Times New Roman" panose="02020603050405020304" pitchFamily="18" charset="0"/>
              </a:rPr>
              <a:t>per gli animali e per gli ecosistemi …i </a:t>
            </a:r>
            <a:r>
              <a:rPr lang="it-IT" sz="2000" i="1" dirty="0" smtClean="0">
                <a:latin typeface="Times New Roman" panose="02020603050405020304" pitchFamily="18" charset="0"/>
                <a:cs typeface="Times New Roman" panose="02020603050405020304" pitchFamily="18" charset="0"/>
              </a:rPr>
              <a:t>fenomeni migratori </a:t>
            </a:r>
            <a:r>
              <a:rPr lang="it-IT" sz="2000" dirty="0" smtClean="0">
                <a:latin typeface="Times New Roman" panose="02020603050405020304" pitchFamily="18" charset="0"/>
                <a:cs typeface="Times New Roman" panose="02020603050405020304" pitchFamily="18" charset="0"/>
              </a:rPr>
              <a:t>di classi, ordini, famiglie, generi, specie, soprattutto animali, NON sono stati abbastanza studiati e comparati eppure… certamente sono </a:t>
            </a:r>
            <a:r>
              <a:rPr lang="it-IT" sz="2000" dirty="0" err="1" smtClean="0">
                <a:latin typeface="Times New Roman" panose="02020603050405020304" pitchFamily="18" charset="0"/>
                <a:cs typeface="Times New Roman" panose="02020603050405020304" pitchFamily="18" charset="0"/>
              </a:rPr>
              <a:t>asimettrici</a:t>
            </a:r>
            <a:r>
              <a:rPr lang="it-IT" sz="2000" dirty="0">
                <a:latin typeface="Times New Roman" panose="02020603050405020304" pitchFamily="18" charset="0"/>
                <a:cs typeface="Times New Roman" panose="02020603050405020304" pitchFamily="18" charset="0"/>
              </a:rPr>
              <a:t> </a:t>
            </a:r>
            <a:r>
              <a:rPr lang="it-IT" sz="2000" dirty="0" smtClean="0">
                <a:latin typeface="Times New Roman" panose="02020603050405020304" pitchFamily="18" charset="0"/>
                <a:cs typeface="Times New Roman" panose="02020603050405020304" pitchFamily="18" charset="0"/>
              </a:rPr>
              <a:t>nello spazio e diacronici nel tempo!</a:t>
            </a:r>
          </a:p>
          <a:p>
            <a:pPr algn="just"/>
            <a:r>
              <a:rPr lang="it-IT" sz="2000" dirty="0" smtClean="0">
                <a:latin typeface="Times New Roman" panose="02020603050405020304" pitchFamily="18" charset="0"/>
                <a:cs typeface="Times New Roman" panose="02020603050405020304" pitchFamily="18" charset="0"/>
              </a:rPr>
              <a:t>Non ne parleremo oggi ma almeno le domande meglio lasciarle in sospeso: come </a:t>
            </a:r>
            <a:r>
              <a:rPr lang="it-IT" sz="2000" dirty="0" smtClean="0">
                <a:latin typeface="Times New Roman" panose="02020603050405020304" pitchFamily="18" charset="0"/>
                <a:cs typeface="Times New Roman" panose="02020603050405020304" pitchFamily="18" charset="0"/>
              </a:rPr>
              <a:t>è evoluta per ciascuna la </a:t>
            </a:r>
            <a:r>
              <a:rPr lang="it-IT" sz="2000" i="1" dirty="0" smtClean="0">
                <a:latin typeface="Times New Roman" panose="02020603050405020304" pitchFamily="18" charset="0"/>
                <a:cs typeface="Times New Roman" panose="02020603050405020304" pitchFamily="18" charset="0"/>
              </a:rPr>
              <a:t>capacità di migrare</a:t>
            </a:r>
            <a:r>
              <a:rPr lang="it-IT" sz="2000" dirty="0" smtClean="0">
                <a:latin typeface="Times New Roman" panose="02020603050405020304" pitchFamily="18" charset="0"/>
                <a:cs typeface="Times New Roman" panose="02020603050405020304" pitchFamily="18" charset="0"/>
              </a:rPr>
              <a:t>? In che rapporto con barriere e climi?</a:t>
            </a:r>
          </a:p>
          <a:p>
            <a:pPr algn="just"/>
            <a:r>
              <a:rPr lang="it-IT" sz="2000" dirty="0" smtClean="0">
                <a:latin typeface="Times New Roman" panose="02020603050405020304" pitchFamily="18" charset="0"/>
                <a:cs typeface="Times New Roman" panose="02020603050405020304" pitchFamily="18" charset="0"/>
              </a:rPr>
              <a:t>Fra </a:t>
            </a:r>
            <a:r>
              <a:rPr lang="it-IT" sz="2000" i="1" dirty="0" smtClean="0">
                <a:latin typeface="Times New Roman" panose="02020603050405020304" pitchFamily="18" charset="0"/>
                <a:cs typeface="Times New Roman" panose="02020603050405020304" pitchFamily="18" charset="0"/>
              </a:rPr>
              <a:t>uccelli e pesci</a:t>
            </a:r>
            <a:r>
              <a:rPr lang="it-IT" sz="2000" dirty="0" smtClean="0">
                <a:latin typeface="Times New Roman" panose="02020603050405020304" pitchFamily="18" charset="0"/>
                <a:cs typeface="Times New Roman" panose="02020603050405020304" pitchFamily="18" charset="0"/>
              </a:rPr>
              <a:t>, a esempio, molte specie sono migratorie: chi come quando dove e perché?</a:t>
            </a:r>
          </a:p>
          <a:p>
            <a:pPr algn="just"/>
            <a:r>
              <a:rPr lang="it-IT" sz="2000" dirty="0" smtClean="0">
                <a:latin typeface="Times New Roman" panose="02020603050405020304" pitchFamily="18" charset="0"/>
                <a:cs typeface="Times New Roman" panose="02020603050405020304" pitchFamily="18" charset="0"/>
              </a:rPr>
              <a:t>Quali sono strategie e teorie rispetto a ritmi </a:t>
            </a:r>
            <a:r>
              <a:rPr lang="it-IT" sz="2000" dirty="0">
                <a:latin typeface="Times New Roman" panose="02020603050405020304" pitchFamily="18" charset="0"/>
                <a:cs typeface="Times New Roman" panose="02020603050405020304" pitchFamily="18" charset="0"/>
              </a:rPr>
              <a:t>e percorsi, regole e </a:t>
            </a:r>
            <a:r>
              <a:rPr lang="it-IT" sz="2000" dirty="0" smtClean="0">
                <a:latin typeface="Times New Roman" panose="02020603050405020304" pitchFamily="18" charset="0"/>
                <a:cs typeface="Times New Roman" panose="02020603050405020304" pitchFamily="18" charset="0"/>
              </a:rPr>
              <a:t>cicli?</a:t>
            </a:r>
          </a:p>
          <a:p>
            <a:pPr algn="just"/>
            <a:r>
              <a:rPr lang="it-IT" sz="2000" dirty="0" smtClean="0">
                <a:latin typeface="Times New Roman" panose="02020603050405020304" pitchFamily="18" charset="0"/>
                <a:cs typeface="Times New Roman" panose="02020603050405020304" pitchFamily="18" charset="0"/>
              </a:rPr>
              <a:t>Perché solo alcune? Perché alcune lo sono divenute, poi hanno smesso e/o ripreso lungo milioni di anni? Come sono evoluti </a:t>
            </a:r>
            <a:r>
              <a:rPr lang="it-IT" sz="2000" i="1" dirty="0">
                <a:latin typeface="Times New Roman" panose="02020603050405020304" pitchFamily="18" charset="0"/>
                <a:cs typeface="Times New Roman" panose="02020603050405020304" pitchFamily="18" charset="0"/>
              </a:rPr>
              <a:t>ritmi e percorsi, regole e cicli</a:t>
            </a:r>
            <a:r>
              <a:rPr lang="it-IT" sz="2000" dirty="0" smtClean="0">
                <a:latin typeface="Times New Roman" panose="02020603050405020304" pitchFamily="18" charset="0"/>
                <a:cs typeface="Times New Roman" panose="02020603050405020304" pitchFamily="18" charset="0"/>
              </a:rPr>
              <a:t>?</a:t>
            </a:r>
          </a:p>
          <a:p>
            <a:pPr algn="just"/>
            <a:r>
              <a:rPr lang="it-IT" sz="2000" dirty="0" smtClean="0">
                <a:latin typeface="Times New Roman" panose="02020603050405020304" pitchFamily="18" charset="0"/>
                <a:cs typeface="Times New Roman" panose="02020603050405020304" pitchFamily="18" charset="0"/>
              </a:rPr>
              <a:t>Esistono </a:t>
            </a:r>
            <a:r>
              <a:rPr lang="it-IT" sz="2000" i="1" dirty="0" smtClean="0">
                <a:latin typeface="Times New Roman" panose="02020603050405020304" pitchFamily="18" charset="0"/>
                <a:cs typeface="Times New Roman" panose="02020603050405020304" pitchFamily="18" charset="0"/>
              </a:rPr>
              <a:t>cure parentali </a:t>
            </a:r>
            <a:r>
              <a:rPr lang="it-IT" sz="2000" dirty="0" smtClean="0">
                <a:latin typeface="Times New Roman" panose="02020603050405020304" pitchFamily="18" charset="0"/>
                <a:cs typeface="Times New Roman" panose="02020603050405020304" pitchFamily="18" charset="0"/>
              </a:rPr>
              <a:t>migratorie?</a:t>
            </a:r>
          </a:p>
          <a:p>
            <a:pPr algn="just"/>
            <a:r>
              <a:rPr lang="it-IT" sz="2000" dirty="0" smtClean="0">
                <a:latin typeface="Times New Roman" panose="02020603050405020304" pitchFamily="18" charset="0"/>
                <a:cs typeface="Times New Roman" panose="02020603050405020304" pitchFamily="18" charset="0"/>
              </a:rPr>
              <a:t>Esiste il </a:t>
            </a:r>
            <a:r>
              <a:rPr lang="it-IT" sz="2000" i="1" dirty="0" smtClean="0">
                <a:latin typeface="Times New Roman" panose="02020603050405020304" pitchFamily="18" charset="0"/>
                <a:cs typeface="Times New Roman" panose="02020603050405020304" pitchFamily="18" charset="0"/>
              </a:rPr>
              <a:t>nomadismo</a:t>
            </a:r>
            <a:r>
              <a:rPr lang="it-IT" sz="2000" dirty="0" smtClean="0">
                <a:latin typeface="Times New Roman" panose="02020603050405020304" pitchFamily="18" charset="0"/>
                <a:cs typeface="Times New Roman" panose="02020603050405020304" pitchFamily="18" charset="0"/>
              </a:rPr>
              <a:t> per gli animali?</a:t>
            </a:r>
          </a:p>
          <a:p>
            <a:pPr algn="just"/>
            <a:r>
              <a:rPr lang="it-IT" sz="2000" dirty="0" smtClean="0">
                <a:latin typeface="Times New Roman" panose="02020603050405020304" pitchFamily="18" charset="0"/>
                <a:cs typeface="Times New Roman" panose="02020603050405020304" pitchFamily="18" charset="0"/>
              </a:rPr>
              <a:t>E </a:t>
            </a:r>
            <a:r>
              <a:rPr lang="it-IT" sz="2000" i="1" dirty="0" smtClean="0">
                <a:latin typeface="Times New Roman" panose="02020603050405020304" pitchFamily="18" charset="0"/>
                <a:cs typeface="Times New Roman" panose="02020603050405020304" pitchFamily="18" charset="0"/>
              </a:rPr>
              <a:t>i primati </a:t>
            </a:r>
            <a:r>
              <a:rPr lang="it-IT" sz="2000" dirty="0" smtClean="0">
                <a:latin typeface="Times New Roman" panose="02020603050405020304" pitchFamily="18" charset="0"/>
                <a:cs typeface="Times New Roman" panose="02020603050405020304" pitchFamily="18" charset="0"/>
              </a:rPr>
              <a:t>prima di sei milioni di anni fa? Chi come dove come e perché migravano?</a:t>
            </a:r>
          </a:p>
          <a:p>
            <a:endParaRPr lang="it-IT" sz="1800" dirty="0" smtClean="0">
              <a:latin typeface="Times New Roman" panose="02020603050405020304" pitchFamily="18" charset="0"/>
              <a:cs typeface="Times New Roman" panose="02020603050405020304" pitchFamily="18" charset="0"/>
            </a:endParaRPr>
          </a:p>
          <a:p>
            <a:endParaRPr lang="it-IT" sz="1600" dirty="0"/>
          </a:p>
        </p:txBody>
      </p:sp>
      <p:sp>
        <p:nvSpPr>
          <p:cNvPr id="5" name="Segnaposto piè di pagina 4"/>
          <p:cNvSpPr>
            <a:spLocks noGrp="1"/>
          </p:cNvSpPr>
          <p:nvPr>
            <p:ph type="ftr" sz="quarter" idx="11"/>
          </p:nvPr>
        </p:nvSpPr>
        <p:spPr>
          <a:xfrm>
            <a:off x="35496" y="6453336"/>
            <a:ext cx="5984304" cy="360040"/>
          </a:xfrm>
        </p:spPr>
        <p:txBody>
          <a:bodyPr/>
          <a:lstStyle/>
          <a:p>
            <a:pPr>
              <a:defRPr/>
            </a:pPr>
            <a:r>
              <a:rPr lang="it-IT" sz="1000" dirty="0" smtClean="0"/>
              <a:t>Calzolaio </a:t>
            </a:r>
            <a:r>
              <a:rPr lang="it-IT" sz="1000" dirty="0" smtClean="0"/>
              <a:t>2022</a:t>
            </a:r>
            <a:endParaRPr lang="it-IT" sz="1000" dirty="0"/>
          </a:p>
        </p:txBody>
      </p:sp>
      <p:sp>
        <p:nvSpPr>
          <p:cNvPr id="6" name="Segnaposto numero diapositiva 5"/>
          <p:cNvSpPr>
            <a:spLocks noGrp="1"/>
          </p:cNvSpPr>
          <p:nvPr>
            <p:ph type="sldNum" sz="quarter" idx="12"/>
          </p:nvPr>
        </p:nvSpPr>
        <p:spPr/>
        <p:txBody>
          <a:bodyPr/>
          <a:lstStyle/>
          <a:p>
            <a:pPr>
              <a:defRPr/>
            </a:pPr>
            <a:fld id="{399F623C-D4A0-4D6B-982C-EB2EA0CC6C6D}" type="slidenum">
              <a:rPr lang="it-IT" smtClean="0"/>
              <a:pPr>
                <a:defRPr/>
              </a:pPr>
              <a:t>5</a:t>
            </a:fld>
            <a:endParaRPr lang="it-IT"/>
          </a:p>
        </p:txBody>
      </p:sp>
    </p:spTree>
    <p:extLst>
      <p:ext uri="{BB962C8B-B14F-4D97-AF65-F5344CB8AC3E}">
        <p14:creationId xmlns:p14="http://schemas.microsoft.com/office/powerpoint/2010/main" val="36404616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
            <a:ext cx="9144000" cy="764704"/>
          </a:xfrm>
        </p:spPr>
        <p:txBody>
          <a:bodyPr/>
          <a:lstStyle/>
          <a:p>
            <a:r>
              <a:rPr lang="it-IT" sz="3200" b="1" dirty="0" smtClean="0">
                <a:latin typeface="Times New Roman" panose="02020603050405020304" pitchFamily="18" charset="0"/>
                <a:cs typeface="Times New Roman" panose="02020603050405020304" pitchFamily="18" charset="0"/>
              </a:rPr>
              <a:t>Anche </a:t>
            </a:r>
            <a:r>
              <a:rPr lang="it-IT" sz="3200" b="1" dirty="0" smtClean="0">
                <a:solidFill>
                  <a:srgbClr val="FF0000"/>
                </a:solidFill>
                <a:latin typeface="Times New Roman" panose="02020603050405020304" pitchFamily="18" charset="0"/>
                <a:cs typeface="Times New Roman" panose="02020603050405020304" pitchFamily="18" charset="0"/>
              </a:rPr>
              <a:t>le piante </a:t>
            </a:r>
            <a:r>
              <a:rPr lang="it-IT" sz="3200" b="1" dirty="0" smtClean="0">
                <a:latin typeface="Times New Roman" panose="02020603050405020304" pitchFamily="18" charset="0"/>
                <a:cs typeface="Times New Roman" panose="02020603050405020304" pitchFamily="18" charset="0"/>
              </a:rPr>
              <a:t>migrano </a:t>
            </a:r>
            <a:r>
              <a:rPr lang="it-IT" sz="1600" b="1" dirty="0" smtClean="0">
                <a:latin typeface="Times New Roman" panose="02020603050405020304" pitchFamily="18" charset="0"/>
                <a:cs typeface="Times New Roman" panose="02020603050405020304" pitchFamily="18" charset="0"/>
              </a:rPr>
              <a:t>(non solo passivamente)</a:t>
            </a:r>
            <a:endParaRPr lang="it-IT" sz="1400" b="1" dirty="0">
              <a:solidFill>
                <a:srgbClr val="FF0000"/>
              </a:solidFill>
              <a:latin typeface="Times New Roman" panose="02020603050405020304" pitchFamily="18" charset="0"/>
              <a:cs typeface="Times New Roman" panose="02020603050405020304" pitchFamily="18" charset="0"/>
            </a:endParaRPr>
          </a:p>
        </p:txBody>
      </p:sp>
      <p:pic>
        <p:nvPicPr>
          <p:cNvPr id="6" name="Segnaposto contenuto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878" y="884273"/>
            <a:ext cx="4716015" cy="2952328"/>
          </a:xfrm>
        </p:spPr>
      </p:pic>
      <p:sp>
        <p:nvSpPr>
          <p:cNvPr id="4" name="Segnaposto piè di pagina 3"/>
          <p:cNvSpPr>
            <a:spLocks noGrp="1"/>
          </p:cNvSpPr>
          <p:nvPr>
            <p:ph type="ftr" sz="quarter" idx="11"/>
          </p:nvPr>
        </p:nvSpPr>
        <p:spPr>
          <a:xfrm>
            <a:off x="25878" y="6356350"/>
            <a:ext cx="9118121" cy="457026"/>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6</a:t>
            </a:fld>
            <a:endParaRPr lang="it-IT"/>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3411" y="884273"/>
            <a:ext cx="4746212" cy="2952328"/>
          </a:xfrm>
          <a:prstGeom prst="rect">
            <a:avLst/>
          </a:prstGeom>
        </p:spPr>
      </p:pic>
      <p:pic>
        <p:nvPicPr>
          <p:cNvPr id="8" name="Immagin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3648" y="3840749"/>
            <a:ext cx="3839093" cy="2284745"/>
          </a:xfrm>
          <a:prstGeom prst="rect">
            <a:avLst/>
          </a:prstGeom>
        </p:spPr>
      </p:pic>
      <p:pic>
        <p:nvPicPr>
          <p:cNvPr id="9" name="Immagin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8040" y="4153661"/>
            <a:ext cx="3812991" cy="2383120"/>
          </a:xfrm>
          <a:prstGeom prst="rect">
            <a:avLst/>
          </a:prstGeom>
        </p:spPr>
      </p:pic>
    </p:spTree>
    <p:extLst>
      <p:ext uri="{BB962C8B-B14F-4D97-AF65-F5344CB8AC3E}">
        <p14:creationId xmlns:p14="http://schemas.microsoft.com/office/powerpoint/2010/main" val="42117932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
            <a:ext cx="9144000" cy="712587"/>
          </a:xfrm>
        </p:spPr>
        <p:txBody>
          <a:bodyPr/>
          <a:lstStyle/>
          <a:p>
            <a:r>
              <a:rPr lang="it-IT" sz="3200" b="1" dirty="0">
                <a:latin typeface="Times New Roman" panose="02020603050405020304" pitchFamily="18" charset="0"/>
                <a:cs typeface="Times New Roman" panose="02020603050405020304" pitchFamily="18" charset="0"/>
              </a:rPr>
              <a:t>A</a:t>
            </a:r>
            <a:r>
              <a:rPr lang="it-IT" sz="3200" b="1" dirty="0" smtClean="0">
                <a:latin typeface="Times New Roman" panose="02020603050405020304" pitchFamily="18" charset="0"/>
                <a:cs typeface="Times New Roman" panose="02020603050405020304" pitchFamily="18" charset="0"/>
              </a:rPr>
              <a:t>nimali migrano </a:t>
            </a:r>
            <a:r>
              <a:rPr lang="it-IT" sz="1600" b="1" dirty="0" smtClean="0">
                <a:latin typeface="Times New Roman" panose="02020603050405020304" pitchFamily="18" charset="0"/>
                <a:cs typeface="Times New Roman" panose="02020603050405020304" pitchFamily="18" charset="0"/>
              </a:rPr>
              <a:t>(alcune specie sono propriamente migratorie), qualcuno </a:t>
            </a:r>
            <a:r>
              <a:rPr lang="it-IT" sz="1600" b="1" dirty="0" smtClean="0">
                <a:solidFill>
                  <a:srgbClr val="FF0000"/>
                </a:solidFill>
                <a:latin typeface="Times New Roman" panose="02020603050405020304" pitchFamily="18" charset="0"/>
                <a:cs typeface="Times New Roman" panose="02020603050405020304" pitchFamily="18" charset="0"/>
              </a:rPr>
              <a:t>volando</a:t>
            </a:r>
            <a:endParaRPr lang="it-IT" sz="1400" b="1" dirty="0">
              <a:solidFill>
                <a:srgbClr val="FF0000"/>
              </a:solidFill>
              <a:latin typeface="Times New Roman" panose="02020603050405020304" pitchFamily="18" charset="0"/>
              <a:cs typeface="Times New Roman" panose="02020603050405020304" pitchFamily="18" charset="0"/>
            </a:endParaRPr>
          </a:p>
        </p:txBody>
      </p:sp>
      <p:pic>
        <p:nvPicPr>
          <p:cNvPr id="6" name="Segnaposto contenuto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879" y="712587"/>
            <a:ext cx="4042066" cy="2769361"/>
          </a:xfrm>
        </p:spPr>
      </p:pic>
      <p:sp>
        <p:nvSpPr>
          <p:cNvPr id="4" name="Segnaposto piè di pagina 3"/>
          <p:cNvSpPr>
            <a:spLocks noGrp="1"/>
          </p:cNvSpPr>
          <p:nvPr>
            <p:ph type="ftr" sz="quarter" idx="11"/>
          </p:nvPr>
        </p:nvSpPr>
        <p:spPr>
          <a:xfrm>
            <a:off x="25878" y="6356350"/>
            <a:ext cx="9118121" cy="457026"/>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7</a:t>
            </a:fld>
            <a:endParaRPr lang="it-IT"/>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617" y="712588"/>
            <a:ext cx="4663433" cy="2769361"/>
          </a:xfrm>
          <a:prstGeom prst="rect">
            <a:avLst/>
          </a:prstGeom>
        </p:spPr>
      </p:pic>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4067496"/>
            <a:ext cx="2592288" cy="1687784"/>
          </a:xfrm>
          <a:prstGeom prst="rect">
            <a:avLst/>
          </a:prstGeom>
        </p:spPr>
      </p:pic>
      <p:pic>
        <p:nvPicPr>
          <p:cNvPr id="9" name="Immagin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34872" y="3678486"/>
            <a:ext cx="2009127" cy="2677864"/>
          </a:xfrm>
          <a:prstGeom prst="rect">
            <a:avLst/>
          </a:prstGeom>
        </p:spPr>
      </p:pic>
      <p:sp>
        <p:nvSpPr>
          <p:cNvPr id="3" name="Rettangolo 2"/>
          <p:cNvSpPr/>
          <p:nvPr/>
        </p:nvSpPr>
        <p:spPr>
          <a:xfrm>
            <a:off x="3995937" y="3678485"/>
            <a:ext cx="3138935" cy="2910540"/>
          </a:xfrm>
          <a:prstGeom prst="rect">
            <a:avLst/>
          </a:prstGeom>
        </p:spPr>
        <p:txBody>
          <a:bodyPr wrap="square">
            <a:spAutoFit/>
          </a:bodyPr>
          <a:lstStyle/>
          <a:p>
            <a:pPr algn="just">
              <a:lnSpc>
                <a:spcPct val="107000"/>
              </a:lnSpc>
              <a:spcAft>
                <a:spcPts val="800"/>
              </a:spcAft>
            </a:pPr>
            <a:r>
              <a:rPr lang="it-IT" sz="1000" b="1" dirty="0">
                <a:ea typeface="Calibri" panose="020F0502020204030204" pitchFamily="34" charset="0"/>
                <a:cs typeface="Times New Roman" panose="02020603050405020304" pitchFamily="18" charset="0"/>
              </a:rPr>
              <a:t>SEMBRA </a:t>
            </a:r>
            <a:r>
              <a:rPr lang="it-IT" sz="1000" b="1" dirty="0" smtClean="0">
                <a:ea typeface="Calibri" panose="020F0502020204030204" pitchFamily="34" charset="0"/>
                <a:cs typeface="Times New Roman" panose="02020603050405020304" pitchFamily="18" charset="0"/>
              </a:rPr>
              <a:t>CHE la farfalla monarca…:</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smtClean="0">
                <a:ea typeface="Calibri" panose="020F0502020204030204" pitchFamily="34" charset="0"/>
                <a:cs typeface="Times New Roman" panose="02020603050405020304" pitchFamily="18" charset="0"/>
              </a:rPr>
              <a:t>(una delle specie migratorie più significative)</a:t>
            </a:r>
          </a:p>
          <a:p>
            <a:pPr marL="342900" lvl="0" indent="-342900" algn="just">
              <a:lnSpc>
                <a:spcPct val="107000"/>
              </a:lnSpc>
              <a:spcAft>
                <a:spcPts val="0"/>
              </a:spcAft>
              <a:buFont typeface="Wingdings" panose="05000000000000000000" pitchFamily="2" charset="2"/>
              <a:buChar char=""/>
            </a:pPr>
            <a:r>
              <a:rPr lang="it-IT" sz="1000" dirty="0" smtClean="0">
                <a:ea typeface="Calibri" panose="020F0502020204030204" pitchFamily="34" charset="0"/>
                <a:cs typeface="Times New Roman" panose="02020603050405020304" pitchFamily="18" charset="0"/>
              </a:rPr>
              <a:t>Ordine </a:t>
            </a:r>
            <a:r>
              <a:rPr lang="it-IT" sz="1000" dirty="0">
                <a:ea typeface="Calibri" panose="020F0502020204030204" pitchFamily="34" charset="0"/>
                <a:cs typeface="Times New Roman" panose="02020603050405020304" pitchFamily="18" charset="0"/>
              </a:rPr>
              <a:t>lepidotteri, famiglie, </a:t>
            </a:r>
            <a:r>
              <a:rPr lang="it-IT" sz="1000" dirty="0" smtClean="0">
                <a:ea typeface="Calibri" panose="020F0502020204030204" pitchFamily="34" charset="0"/>
                <a:cs typeface="Times New Roman" panose="02020603050405020304" pitchFamily="18" charset="0"/>
              </a:rPr>
              <a:t>generi, …</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smtClean="0">
                <a:ea typeface="Calibri" panose="020F0502020204030204" pitchFamily="34" charset="0"/>
                <a:cs typeface="Times New Roman" panose="02020603050405020304" pitchFamily="18" charset="0"/>
              </a:rPr>
              <a:t>… e 120.000 specie</a:t>
            </a:r>
          </a:p>
          <a:p>
            <a:pPr marL="342900" indent="-342900" algn="just">
              <a:lnSpc>
                <a:spcPct val="107000"/>
              </a:lnSpc>
              <a:spcAft>
                <a:spcPts val="0"/>
              </a:spcAft>
              <a:buFont typeface="Wingdings" panose="05000000000000000000" pitchFamily="2" charset="2"/>
              <a:buChar char=""/>
            </a:pPr>
            <a:r>
              <a:rPr lang="it-IT" sz="1000" dirty="0"/>
              <a:t>Prima farfalla </a:t>
            </a:r>
            <a:r>
              <a:rPr lang="it-IT" sz="1000" dirty="0" smtClean="0"/>
              <a:t>fossile circa 40 </a:t>
            </a:r>
            <a:r>
              <a:rPr lang="it-IT" sz="1000" dirty="0"/>
              <a:t>milioni di anni </a:t>
            </a:r>
            <a:r>
              <a:rPr lang="it-IT" sz="1000" dirty="0" smtClean="0"/>
              <a:t>fa</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i="1" dirty="0" err="1">
                <a:ea typeface="Times New Roman" panose="02020603050405020304" pitchFamily="18" charset="0"/>
                <a:cs typeface="Times New Roman" panose="02020603050405020304" pitchFamily="18" charset="0"/>
              </a:rPr>
              <a:t>Danaus</a:t>
            </a:r>
            <a:r>
              <a:rPr lang="it-IT" sz="1000" i="1" dirty="0">
                <a:ea typeface="Times New Roman" panose="02020603050405020304" pitchFamily="18" charset="0"/>
                <a:cs typeface="Times New Roman" panose="02020603050405020304" pitchFamily="18" charset="0"/>
              </a:rPr>
              <a:t> </a:t>
            </a:r>
            <a:r>
              <a:rPr lang="it-IT" sz="1000" i="1" dirty="0" err="1">
                <a:ea typeface="Times New Roman" panose="02020603050405020304" pitchFamily="18" charset="0"/>
                <a:cs typeface="Times New Roman" panose="02020603050405020304" pitchFamily="18" charset="0"/>
              </a:rPr>
              <a:t>plexippus</a:t>
            </a:r>
            <a:r>
              <a:rPr lang="it-IT" sz="1000" dirty="0">
                <a:ea typeface="Times New Roman" panose="02020603050405020304" pitchFamily="18" charset="0"/>
                <a:cs typeface="Times New Roman" panose="02020603050405020304" pitchFamily="18" charset="0"/>
              </a:rPr>
              <a:t>, migratoria autunno-primavera</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a:ea typeface="Times New Roman" panose="02020603050405020304" pitchFamily="18" charset="0"/>
                <a:cs typeface="Times New Roman" panose="02020603050405020304" pitchFamily="18" charset="0"/>
              </a:rPr>
              <a:t>Canada-Messico e </a:t>
            </a:r>
            <a:r>
              <a:rPr lang="it-IT" sz="1000" dirty="0" smtClean="0">
                <a:ea typeface="Times New Roman" panose="02020603050405020304" pitchFamily="18" charset="0"/>
                <a:cs typeface="Times New Roman" panose="02020603050405020304" pitchFamily="18" charset="0"/>
              </a:rPr>
              <a:t>oltre…</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smtClean="0">
                <a:ea typeface="Times New Roman" panose="02020603050405020304" pitchFamily="18" charset="0"/>
                <a:cs typeface="Times New Roman" panose="02020603050405020304" pitchFamily="18" charset="0"/>
              </a:rPr>
              <a:t>… 5.000 </a:t>
            </a:r>
            <a:r>
              <a:rPr lang="it-IT" sz="1000" dirty="0">
                <a:ea typeface="Times New Roman" panose="02020603050405020304" pitchFamily="18" charset="0"/>
                <a:cs typeface="Times New Roman" panose="02020603050405020304" pitchFamily="18" charset="0"/>
              </a:rPr>
              <a:t>km, </a:t>
            </a:r>
            <a:r>
              <a:rPr lang="it-IT" sz="1000" b="1" dirty="0">
                <a:ea typeface="Times New Roman" panose="02020603050405020304" pitchFamily="18" charset="0"/>
                <a:cs typeface="Times New Roman" panose="02020603050405020304" pitchFamily="18" charset="0"/>
              </a:rPr>
              <a:t>quattro generazioni! </a:t>
            </a:r>
            <a:endParaRPr lang="it-IT" sz="1000" b="1"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a:ea typeface="Times New Roman" panose="02020603050405020304" pitchFamily="18" charset="0"/>
                <a:cs typeface="Times New Roman" panose="02020603050405020304" pitchFamily="18" charset="0"/>
              </a:rPr>
              <a:t>uova, larva (2 settimane), crisalide (10 giorni)</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a:ea typeface="Times New Roman" panose="02020603050405020304" pitchFamily="18" charset="0"/>
                <a:cs typeface="Times New Roman" panose="02020603050405020304" pitchFamily="18" charset="0"/>
              </a:rPr>
              <a:t>Poi ogni generazione vive un po’ più dell’altra…</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a:ea typeface="Times New Roman" panose="02020603050405020304" pitchFamily="18" charset="0"/>
                <a:cs typeface="Times New Roman" panose="02020603050405020304" pitchFamily="18" charset="0"/>
              </a:rPr>
              <a:t>… ma l’ultima resta a lungo a sud, sterile</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a:ea typeface="Times New Roman" panose="02020603050405020304" pitchFamily="18" charset="0"/>
                <a:cs typeface="Times New Roman" panose="02020603050405020304" pitchFamily="18" charset="0"/>
              </a:rPr>
              <a:t>Rischio estinzione </a:t>
            </a:r>
            <a:r>
              <a:rPr lang="it-IT" sz="1000" dirty="0" smtClean="0">
                <a:ea typeface="Times New Roman" panose="02020603050405020304" pitchFamily="18" charset="0"/>
                <a:cs typeface="Times New Roman" panose="02020603050405020304" pitchFamily="18" charset="0"/>
              </a:rPr>
              <a:t>(causa distruzione </a:t>
            </a:r>
            <a:r>
              <a:rPr lang="it-IT" sz="1000" dirty="0">
                <a:ea typeface="Times New Roman" panose="02020603050405020304" pitchFamily="18" charset="0"/>
                <a:cs typeface="Times New Roman" panose="02020603050405020304" pitchFamily="18" charset="0"/>
              </a:rPr>
              <a:t>boschi)</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a:ea typeface="Times New Roman" panose="02020603050405020304" pitchFamily="18" charset="0"/>
                <a:cs typeface="Times New Roman" panose="02020603050405020304" pitchFamily="18" charset="0"/>
              </a:rPr>
              <a:t>Genoma 101 </a:t>
            </a:r>
            <a:r>
              <a:rPr lang="it-IT" sz="1000" dirty="0" smtClean="0">
                <a:ea typeface="Times New Roman" panose="02020603050405020304" pitchFamily="18" charset="0"/>
                <a:cs typeface="Times New Roman" panose="02020603050405020304" pitchFamily="18" charset="0"/>
              </a:rPr>
              <a:t>esemplari più specie </a:t>
            </a:r>
            <a:r>
              <a:rPr lang="it-IT" sz="1000" dirty="0">
                <a:ea typeface="Times New Roman" panose="02020603050405020304" pitchFamily="18" charset="0"/>
                <a:cs typeface="Times New Roman" panose="02020603050405020304" pitchFamily="18" charset="0"/>
              </a:rPr>
              <a:t>(</a:t>
            </a:r>
            <a:r>
              <a:rPr lang="it-IT" sz="1000" dirty="0" err="1" smtClean="0">
                <a:ea typeface="Times New Roman" panose="02020603050405020304" pitchFamily="18" charset="0"/>
                <a:cs typeface="Times New Roman" panose="02020603050405020304" pitchFamily="18" charset="0"/>
              </a:rPr>
              <a:t>Univ</a:t>
            </a:r>
            <a:r>
              <a:rPr lang="it-IT" sz="1000" dirty="0" smtClean="0">
                <a:ea typeface="Times New Roman" panose="02020603050405020304" pitchFamily="18" charset="0"/>
                <a:cs typeface="Times New Roman" panose="02020603050405020304" pitchFamily="18" charset="0"/>
              </a:rPr>
              <a:t>. </a:t>
            </a:r>
            <a:r>
              <a:rPr lang="it-IT" sz="1000" dirty="0">
                <a:ea typeface="Times New Roman" panose="02020603050405020304" pitchFamily="18" charset="0"/>
                <a:cs typeface="Times New Roman" panose="02020603050405020304" pitchFamily="18" charset="0"/>
              </a:rPr>
              <a:t>Chicago)</a:t>
            </a:r>
            <a:endParaRPr lang="it-IT" sz="10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Wingdings" panose="05000000000000000000" pitchFamily="2" charset="2"/>
              <a:buChar char=""/>
            </a:pPr>
            <a:r>
              <a:rPr lang="it-IT" sz="1000" dirty="0">
                <a:ea typeface="Times New Roman" panose="02020603050405020304" pitchFamily="18" charset="0"/>
                <a:cs typeface="Times New Roman" panose="02020603050405020304" pitchFamily="18" charset="0"/>
              </a:rPr>
              <a:t>Un gene avrebbe favorito l’adattamento migratorio</a:t>
            </a:r>
            <a:endParaRPr lang="it-IT" sz="1000" dirty="0">
              <a:ea typeface="Calibri" panose="020F0502020204030204" pitchFamily="34" charset="0"/>
              <a:cs typeface="Times New Roman" panose="02020603050405020304" pitchFamily="18" charset="0"/>
            </a:endParaRPr>
          </a:p>
          <a:p>
            <a:pPr marL="342900" lvl="0" indent="-342900" algn="just">
              <a:spcAft>
                <a:spcPts val="800"/>
              </a:spcAft>
              <a:buFont typeface="Wingdings" panose="05000000000000000000" pitchFamily="2" charset="2"/>
              <a:buChar char=""/>
            </a:pPr>
            <a:r>
              <a:rPr lang="it-IT" sz="1000" dirty="0">
                <a:ea typeface="Times New Roman" panose="02020603050405020304" pitchFamily="18" charset="0"/>
                <a:cs typeface="Times New Roman" panose="02020603050405020304" pitchFamily="18" charset="0"/>
              </a:rPr>
              <a:t>(fra l’altro riconoscono l’albero degli antenati</a:t>
            </a:r>
            <a:r>
              <a:rPr lang="it-IT" sz="1000" dirty="0" smtClean="0">
                <a:ea typeface="Times New Roman" panose="02020603050405020304" pitchFamily="18" charset="0"/>
                <a:cs typeface="Times New Roman" panose="02020603050405020304" pitchFamily="18" charset="0"/>
              </a:rPr>
              <a:t>)</a:t>
            </a:r>
            <a:endParaRPr lang="it-IT" sz="1000" dirty="0">
              <a:ea typeface="Times New Roman" panose="02020603050405020304" pitchFamily="18" charset="0"/>
              <a:cs typeface="Times New Roman" panose="02020603050405020304" pitchFamily="18" charset="0"/>
            </a:endParaRPr>
          </a:p>
          <a:p>
            <a:pPr marL="342900" lvl="0" indent="-342900" algn="just">
              <a:spcAft>
                <a:spcPts val="800"/>
              </a:spcAft>
              <a:buFont typeface="Wingdings" panose="05000000000000000000" pitchFamily="2" charset="2"/>
              <a:buChar char=""/>
            </a:pPr>
            <a:endParaRPr lang="it-IT" sz="1000" dirty="0" smtClean="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10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
            <a:ext cx="9144000" cy="764704"/>
          </a:xfrm>
        </p:spPr>
        <p:txBody>
          <a:bodyPr/>
          <a:lstStyle/>
          <a:p>
            <a:r>
              <a:rPr lang="it-IT" sz="3200" b="1" dirty="0" smtClean="0">
                <a:latin typeface="Times New Roman" panose="02020603050405020304" pitchFamily="18" charset="0"/>
                <a:cs typeface="Times New Roman" panose="02020603050405020304" pitchFamily="18" charset="0"/>
              </a:rPr>
              <a:t>… </a:t>
            </a:r>
            <a:r>
              <a:rPr lang="it-IT" sz="1600" b="1" dirty="0" smtClean="0">
                <a:latin typeface="Times New Roman" panose="02020603050405020304" pitchFamily="18" charset="0"/>
                <a:cs typeface="Times New Roman" panose="02020603050405020304" pitchFamily="18" charset="0"/>
              </a:rPr>
              <a:t>altri </a:t>
            </a:r>
            <a:r>
              <a:rPr lang="it-IT" sz="1600" b="1" dirty="0" smtClean="0">
                <a:solidFill>
                  <a:srgbClr val="FF0000"/>
                </a:solidFill>
                <a:latin typeface="Times New Roman" panose="02020603050405020304" pitchFamily="18" charset="0"/>
                <a:cs typeface="Times New Roman" panose="02020603050405020304" pitchFamily="18" charset="0"/>
              </a:rPr>
              <a:t>nuotando </a:t>
            </a:r>
            <a:r>
              <a:rPr lang="it-IT" sz="1600" b="1" dirty="0" smtClean="0">
                <a:solidFill>
                  <a:schemeClr val="tx1"/>
                </a:solidFill>
                <a:latin typeface="Times New Roman" panose="02020603050405020304" pitchFamily="18" charset="0"/>
                <a:cs typeface="Times New Roman" panose="02020603050405020304" pitchFamily="18" charset="0"/>
              </a:rPr>
              <a:t>… </a:t>
            </a:r>
            <a:r>
              <a:rPr lang="it-IT" sz="3200" b="1" dirty="0" smtClean="0">
                <a:solidFill>
                  <a:schemeClr val="tx1"/>
                </a:solidFill>
                <a:latin typeface="Times New Roman" panose="02020603050405020304" pitchFamily="18" charset="0"/>
                <a:cs typeface="Times New Roman" panose="02020603050405020304" pitchFamily="18" charset="0"/>
              </a:rPr>
              <a:t>pesci e anche uccelli…</a:t>
            </a:r>
            <a:endParaRPr lang="it-IT" sz="3200" b="1" dirty="0">
              <a:solidFill>
                <a:srgbClr val="FF0000"/>
              </a:solidFill>
              <a:latin typeface="Times New Roman" panose="02020603050405020304" pitchFamily="18" charset="0"/>
              <a:cs typeface="Times New Roman" panose="02020603050405020304" pitchFamily="18" charset="0"/>
            </a:endParaRPr>
          </a:p>
        </p:txBody>
      </p:sp>
      <p:pic>
        <p:nvPicPr>
          <p:cNvPr id="6" name="Segnaposto contenuto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370" y="1196752"/>
            <a:ext cx="4271496" cy="2144291"/>
          </a:xfrm>
        </p:spPr>
      </p:pic>
      <p:sp>
        <p:nvSpPr>
          <p:cNvPr id="4" name="Segnaposto piè di pagina 3"/>
          <p:cNvSpPr>
            <a:spLocks noGrp="1"/>
          </p:cNvSpPr>
          <p:nvPr>
            <p:ph type="ftr" sz="quarter" idx="11"/>
          </p:nvPr>
        </p:nvSpPr>
        <p:spPr>
          <a:xfrm>
            <a:off x="25878" y="6356350"/>
            <a:ext cx="9118121" cy="457026"/>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8</a:t>
            </a:fld>
            <a:endParaRPr lang="it-IT"/>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2725" y="1000584"/>
            <a:ext cx="4685370" cy="3109914"/>
          </a:xfrm>
          <a:prstGeom prst="rect">
            <a:avLst/>
          </a:prstGeom>
        </p:spPr>
      </p:pic>
      <p:pic>
        <p:nvPicPr>
          <p:cNvPr id="8" name="Immagin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615" y="4668566"/>
            <a:ext cx="2470854" cy="1687784"/>
          </a:xfrm>
          <a:prstGeom prst="rect">
            <a:avLst/>
          </a:prstGeom>
        </p:spPr>
      </p:pic>
      <p:pic>
        <p:nvPicPr>
          <p:cNvPr id="9" name="Immagin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7239" y="4149081"/>
            <a:ext cx="3614961" cy="2702878"/>
          </a:xfrm>
          <a:prstGeom prst="rect">
            <a:avLst/>
          </a:prstGeom>
        </p:spPr>
      </p:pic>
    </p:spTree>
    <p:extLst>
      <p:ext uri="{BB962C8B-B14F-4D97-AF65-F5344CB8AC3E}">
        <p14:creationId xmlns:p14="http://schemas.microsoft.com/office/powerpoint/2010/main" val="2218772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
            <a:ext cx="9144000" cy="661859"/>
          </a:xfrm>
        </p:spPr>
        <p:txBody>
          <a:bodyPr/>
          <a:lstStyle/>
          <a:p>
            <a:r>
              <a:rPr lang="it-IT" sz="3200" b="1" dirty="0" smtClean="0">
                <a:latin typeface="Times New Roman" panose="02020603050405020304" pitchFamily="18" charset="0"/>
                <a:cs typeface="Times New Roman" panose="02020603050405020304" pitchFamily="18" charset="0"/>
              </a:rPr>
              <a:t>… tutti in vario modo… </a:t>
            </a:r>
            <a:r>
              <a:rPr lang="it-IT" sz="1600" b="1" dirty="0" smtClean="0">
                <a:latin typeface="Times New Roman" panose="02020603050405020304" pitchFamily="18" charset="0"/>
                <a:cs typeface="Times New Roman" panose="02020603050405020304" pitchFamily="18" charset="0"/>
              </a:rPr>
              <a:t>e con varie capacità (senza interdisciplinari </a:t>
            </a:r>
            <a:r>
              <a:rPr lang="it-IT" sz="1600" b="1" dirty="0" smtClean="0">
                <a:solidFill>
                  <a:srgbClr val="FF0000"/>
                </a:solidFill>
                <a:latin typeface="Times New Roman" panose="02020603050405020304" pitchFamily="18" charset="0"/>
                <a:cs typeface="Times New Roman" panose="02020603050405020304" pitchFamily="18" charset="0"/>
              </a:rPr>
              <a:t>teorie</a:t>
            </a:r>
            <a:r>
              <a:rPr lang="it-IT" sz="1600" b="1" dirty="0" smtClean="0">
                <a:solidFill>
                  <a:schemeClr val="tx1"/>
                </a:solidFill>
                <a:latin typeface="Times New Roman" panose="02020603050405020304" pitchFamily="18" charset="0"/>
                <a:cs typeface="Times New Roman" panose="02020603050405020304" pitchFamily="18" charset="0"/>
              </a:rPr>
              <a:t>)</a:t>
            </a:r>
            <a:endParaRPr lang="it-IT" sz="1600" b="1" dirty="0">
              <a:solidFill>
                <a:srgbClr val="FF0000"/>
              </a:solidFill>
              <a:latin typeface="Times New Roman" panose="02020603050405020304" pitchFamily="18" charset="0"/>
              <a:cs typeface="Times New Roman" panose="02020603050405020304" pitchFamily="18" charset="0"/>
            </a:endParaRPr>
          </a:p>
        </p:txBody>
      </p:sp>
      <p:pic>
        <p:nvPicPr>
          <p:cNvPr id="6" name="Segnaposto contenut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8318" y="753761"/>
            <a:ext cx="4211960" cy="3158970"/>
          </a:xfrm>
        </p:spPr>
      </p:pic>
      <p:sp>
        <p:nvSpPr>
          <p:cNvPr id="4" name="Segnaposto piè di pagina 3"/>
          <p:cNvSpPr>
            <a:spLocks noGrp="1"/>
          </p:cNvSpPr>
          <p:nvPr>
            <p:ph type="ftr" sz="quarter" idx="11"/>
          </p:nvPr>
        </p:nvSpPr>
        <p:spPr>
          <a:xfrm>
            <a:off x="25878" y="6356350"/>
            <a:ext cx="9118121" cy="457026"/>
          </a:xfrm>
        </p:spPr>
        <p:txBody>
          <a:bodyPr/>
          <a:lstStyle/>
          <a:p>
            <a:pPr>
              <a:defRPr/>
            </a:pPr>
            <a:r>
              <a:rPr lang="it-IT" sz="1000" dirty="0" smtClean="0"/>
              <a:t>Calzolaio </a:t>
            </a:r>
            <a:r>
              <a:rPr lang="it-IT" sz="1000" dirty="0" smtClean="0"/>
              <a:t>2022</a:t>
            </a:r>
            <a:endParaRPr lang="it-IT" sz="1000" dirty="0"/>
          </a:p>
        </p:txBody>
      </p:sp>
      <p:sp>
        <p:nvSpPr>
          <p:cNvPr id="5" name="Segnaposto numero diapositiva 4"/>
          <p:cNvSpPr>
            <a:spLocks noGrp="1"/>
          </p:cNvSpPr>
          <p:nvPr>
            <p:ph type="sldNum" sz="quarter" idx="12"/>
          </p:nvPr>
        </p:nvSpPr>
        <p:spPr/>
        <p:txBody>
          <a:bodyPr/>
          <a:lstStyle/>
          <a:p>
            <a:pPr>
              <a:defRPr/>
            </a:pPr>
            <a:fld id="{943CA47D-B2F0-4AFF-AA56-86255AF6076F}" type="slidenum">
              <a:rPr lang="it-IT" smtClean="0"/>
              <a:pPr>
                <a:defRPr/>
              </a:pPr>
              <a:t>9</a:t>
            </a:fld>
            <a:endParaRPr lang="it-IT"/>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5230" y="800401"/>
            <a:ext cx="3051570" cy="4068761"/>
          </a:xfrm>
          <a:prstGeom prst="rect">
            <a:avLst/>
          </a:prstGeom>
        </p:spPr>
      </p:pic>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8312" y="4235615"/>
            <a:ext cx="1529591" cy="2303297"/>
          </a:xfrm>
          <a:prstGeom prst="rect">
            <a:avLst/>
          </a:prstGeom>
        </p:spPr>
      </p:pic>
      <p:pic>
        <p:nvPicPr>
          <p:cNvPr id="9" name="Immagin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4701" y="4869160"/>
            <a:ext cx="2376264" cy="1944216"/>
          </a:xfrm>
          <a:prstGeom prst="rect">
            <a:avLst/>
          </a:prstGeom>
        </p:spPr>
      </p:pic>
      <p:pic>
        <p:nvPicPr>
          <p:cNvPr id="3" name="Immagin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11980" y="5355605"/>
            <a:ext cx="2546886" cy="1856331"/>
          </a:xfrm>
          <a:prstGeom prst="rect">
            <a:avLst/>
          </a:prstGeom>
        </p:spPr>
      </p:pic>
      <p:pic>
        <p:nvPicPr>
          <p:cNvPr id="10" name="Immagin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33157" y="3948427"/>
            <a:ext cx="2547224" cy="1640232"/>
          </a:xfrm>
          <a:prstGeom prst="rect">
            <a:avLst/>
          </a:prstGeom>
        </p:spPr>
      </p:pic>
    </p:spTree>
    <p:extLst>
      <p:ext uri="{BB962C8B-B14F-4D97-AF65-F5344CB8AC3E}">
        <p14:creationId xmlns:p14="http://schemas.microsoft.com/office/powerpoint/2010/main" val="14934228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nozio">
  <a:themeElements>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Equinozi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nozi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txDef>
      <a:spPr bwMode="auto">
        <a:noFill/>
        <a:ln w="9525">
          <a:noFill/>
          <a:miter lim="800000"/>
          <a:headEnd/>
          <a:tailEnd/>
        </a:ln>
      </a:spPr>
      <a:bodyPr wrap="square">
        <a:spAutoFit/>
      </a:bodyPr>
      <a:lstStyle>
        <a:defPPr>
          <a:defRPr sz="1000" b="1" dirty="0" smtClean="0"/>
        </a:defPPr>
      </a:lstStyle>
    </a:tx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55502</TotalTime>
  <Words>6502</Words>
  <Application>Microsoft Office PowerPoint</Application>
  <PresentationFormat>Presentazione su schermo (4:3)</PresentationFormat>
  <Paragraphs>240</Paragraphs>
  <Slides>30</Slides>
  <Notes>2</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30</vt:i4>
      </vt:variant>
    </vt:vector>
  </HeadingPairs>
  <TitlesOfParts>
    <vt:vector size="39" baseType="lpstr">
      <vt:lpstr>Arial</vt:lpstr>
      <vt:lpstr>Calibri</vt:lpstr>
      <vt:lpstr>Constantia</vt:lpstr>
      <vt:lpstr>Times New Roman</vt:lpstr>
      <vt:lpstr>Verdana</vt:lpstr>
      <vt:lpstr>Wingdings</vt:lpstr>
      <vt:lpstr>Wingdings 2</vt:lpstr>
      <vt:lpstr>ヒラギノ角ゴ Pro W3</vt:lpstr>
      <vt:lpstr>Equinozio</vt:lpstr>
      <vt:lpstr>Presentazione standard di PowerPoint</vt:lpstr>
      <vt:lpstr>Buongiorno a tutti! </vt:lpstr>
      <vt:lpstr>Quanto è importante la libertà di movimento!</vt:lpstr>
      <vt:lpstr>Libertà di movimento e libertà di migrazione</vt:lpstr>
      <vt:lpstr>Ben prima di sei milioni di anni fa …</vt:lpstr>
      <vt:lpstr>Anche le piante migrano (non solo passivamente)</vt:lpstr>
      <vt:lpstr>Animali migrano (alcune specie sono propriamente migratorie), qualcuno volando</vt:lpstr>
      <vt:lpstr>… altri nuotando … pesci e anche uccelli…</vt:lpstr>
      <vt:lpstr>… tutti in vario modo… e con varie capacità (senza interdisciplinari teorie)</vt:lpstr>
      <vt:lpstr>In una prospettiva evoluzionistica, visto che siamo esseri umani sapienti sociali:</vt:lpstr>
      <vt:lpstr>Inciso: asimmetria e diacronia.</vt:lpstr>
      <vt:lpstr>6 milioni, 2 milioni, 200 mila, 10 mila anni fa (giorno + giorno-)</vt:lpstr>
      <vt:lpstr>La storia del migrare, e-migrazioni e im-migrazioni</vt:lpstr>
      <vt:lpstr>  Pag. 133 euro 12 (ristampato più volte)  Oltre 70 presentazioni  Presidente Boldrini Camera 10.11.16  molte autorevoli recensioni  Pagina omonima Facebook  Più o meno, uno dei concetti principali è il seguente: oggi e in futuro (non nel passato) non si diventa profughi se si rispetta il diritto di restare all’interno dei «propri» confini, nel «proprio» ambiente, nel luogo dove si è nati e cresciuti e si sceglierebbe di restare. E una certa libertà di migrare serve alla libertà di movimento, ai gruppi, ai popoli, agli Stati e a tutti.   </vt:lpstr>
      <vt:lpstr>INCISO filosofico antropologico…</vt:lpstr>
      <vt:lpstr>Perché è significativo per noi il migrare delle altre specie</vt:lpstr>
      <vt:lpstr>Altre domande e spunti (da prima della preistoria a domani)</vt:lpstr>
      <vt:lpstr>     Uscito a giugno 2019  Già circa venti presentazioni  Alcune autorevoli recensioni  Parte dall’approvazione a fine 2018 di due Global Compact, accordi internazionali globali for Migration e on Refugees, che per la prima volta nella storia umana tentano di assegnare regole universali al fenomeno asimettrico e diacronico delle migrazioni, di emigrazioni e immigrazioni. Poi ripercorre sinteticamente l’uso del termine «Migrazione» nelle varie discipline scientifiche, per le specie prima di primati e umani (ovvero per piante e animali anche prima di sei milioni di anni fa), per le forme umane, per noi sapiens e aggiorna infine dati e problemi del fenomeno in corso.  </vt:lpstr>
      <vt:lpstr>Siamo una specie meticcia</vt:lpstr>
      <vt:lpstr>Segue: … siamo una specie meticcia</vt:lpstr>
      <vt:lpstr>      Uscito a fine dicembre 2019  Parte da questa domanda:  “E se fosse stata la capacità di fuggire e comunque di migrare a rendere sapiente l’evoluzione umana, quella straordinaria capacità, lentamente maturata, di riuscire sempre a scappare da disastri e guai, comunque di spostarsi mantenendosi vivi e fertili, di sopravvivere e riprodursi, di adattarsi e mescolarsi in ogni ambiente, in ogni permeabile ecosistema della Terra?”   E cerca di dimostrare scientificamente che da decine di migliaia di anni Homo sapiens è una specie meticcia. Mescolanze e migrazioni sono la sua principale caratteristica di successo come specie.  </vt:lpstr>
      <vt:lpstr>          Segnalo due recensioni acute: - LA VERITA’ (Borgonovo) - IL MANIFESTO (Bevilacqua)</vt:lpstr>
      <vt:lpstr>… Meticci migranti e profughi ci sono sempre stati…</vt:lpstr>
      <vt:lpstr>Il diritto di restare e la libertà di migrare:  la Dichiarazione universale dei diritti umani</vt:lpstr>
      <vt:lpstr>Il Mediterraneo è un cuore pulsante del migrare!</vt:lpstr>
      <vt:lpstr>  Uscirà in libreria il 2 febbraio 2022</vt:lpstr>
      <vt:lpstr>Riassumendo: </vt:lpstr>
      <vt:lpstr>  Per una Teoria della migrazione (Darwin) e per un Atlante storico globale delle migrazioni ( http://metrocosm.com/global-immigration-map/ ) Inciso...: aggiornamento ne «La specie meticcia»!)</vt:lpstr>
      <vt:lpstr>Inciso sul «Dialogo della Natura e di un Islandese»: comportamenti diffusi e alleanze per il clima di individui, enti locali, gruppi, Stati ovvero per dire no al carbone e sì a quanto più possibile rinnovabile e circolare, «eco-logico» SUBITO</vt:lpstr>
      <vt:lpstr>calzolaiov@gmail.com consultare anche pagine fb «Libertà di migrare»,  «Una specie meticcia» e «Isole carcere»  </vt:lpstr>
    </vt:vector>
  </TitlesOfParts>
  <Company>apat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Cos’è la desertificazione: definizione CCD</dc:title>
  <dc:creator>User</dc:creator>
  <cp:lastModifiedBy>Utente Windows</cp:lastModifiedBy>
  <cp:revision>693</cp:revision>
  <dcterms:created xsi:type="dcterms:W3CDTF">2011-12-05T12:57:48Z</dcterms:created>
  <dcterms:modified xsi:type="dcterms:W3CDTF">2022-01-07T06:11:02Z</dcterms:modified>
</cp:coreProperties>
</file>